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6.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8.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9.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0.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1pPr>
    <a:lvl2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2pPr>
    <a:lvl3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3pPr>
    <a:lvl4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4pPr>
    <a:lvl5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5pPr>
    <a:lvl6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6pPr>
    <a:lvl7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7pPr>
    <a:lvl8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8pPr>
    <a:lvl9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E6E5DA">
              <a:alpha val="60000"/>
            </a:srgbClr>
          </a:solidFill>
        </a:fill>
      </a:tcStyle>
    </a:band2H>
    <a:firstCol>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chemeClr val="accent1">
            <a:satOff val="15300"/>
            <a:lumOff val="-29822"/>
            <a:alpha val="80000"/>
          </a:schemeClr>
        </a:fontRef>
        <a:schemeClr val="accent1">
          <a:satOff val="15300"/>
          <a:lumOff val="-29822"/>
          <a:alpha val="80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0CFCA">
              <a:alpha val="75000"/>
            </a:srgbClr>
          </a:solidFill>
        </a:fill>
      </a:tcStyle>
    </a:band2H>
    <a:firstCol>
      <a:tcTxStyle b="off" i="off">
        <a:fontRef idx="minor">
          <a:schemeClr val="accent1">
            <a:satOff val="15300"/>
            <a:lumOff val="-29822"/>
            <a:alpha val="80000"/>
          </a:schemeClr>
        </a:fontRef>
        <a:schemeClr val="accent1">
          <a:satOff val="15300"/>
          <a:lumOff val="-29822"/>
          <a:alpha val="80000"/>
        </a:schemeClr>
      </a:tcTxStyle>
      <a:tcStyle>
        <a:tcBdr>
          <a:left>
            <a:ln w="12700" cap="flat">
              <a:solidFill>
                <a:schemeClr val="accent1">
                  <a:satOff val="15300"/>
                  <a:lumOff val="-29822"/>
                </a:schemeClr>
              </a:solidFill>
              <a:prstDash val="solid"/>
              <a:miter lim="400000"/>
            </a:ln>
          </a:left>
          <a:right>
            <a:ln w="25400" cap="flat">
              <a:solidFill>
                <a:schemeClr val="accent1">
                  <a:satOff val="15300"/>
                  <a:lumOff val="-29822"/>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DFDBD1"/>
        </a:fontRef>
        <a:srgbClr val="DFDBD1"/>
      </a:tcTxStyle>
      <a:tcStyle>
        <a:tcBdr>
          <a:left>
            <a:ln w="12700" cap="flat">
              <a:noFill/>
              <a:miter lim="400000"/>
            </a:ln>
          </a:left>
          <a:right>
            <a:ln w="12700" cap="flat">
              <a:noFill/>
              <a:miter lim="400000"/>
            </a:ln>
          </a:right>
          <a:top>
            <a:ln w="25400" cap="flat">
              <a:solidFill>
                <a:schemeClr val="accent1">
                  <a:satOff val="15300"/>
                  <a:lumOff val="-29822"/>
                </a:schemeClr>
              </a:solidFill>
              <a:prstDash val="solid"/>
              <a:miter lim="400000"/>
            </a:ln>
          </a:top>
          <a:bottom>
            <a:ln w="12700" cap="flat">
              <a:solidFill>
                <a:schemeClr val="accent1">
                  <a:satOff val="15300"/>
                  <a:lumOff val="-29822"/>
                </a:schemeClr>
              </a:solidFill>
              <a:prstDash val="solid"/>
              <a:miter lim="400000"/>
            </a:ln>
          </a:bottom>
          <a:insideH>
            <a:ln w="12700" cap="flat">
              <a:solidFill>
                <a:srgbClr val="EDEADB"/>
              </a:solidFill>
              <a:prstDash val="solid"/>
              <a:miter lim="400000"/>
            </a:ln>
          </a:insideH>
          <a:insideV>
            <a:ln w="12700" cap="flat">
              <a:noFill/>
              <a:miter lim="400000"/>
            </a:ln>
          </a:insideV>
        </a:tcBdr>
        <a:fill>
          <a:noFill/>
        </a:fill>
      </a:tcStyle>
    </a:lastRow>
    <a:firstRow>
      <a:tcTxStyle b="off" i="off">
        <a:fontRef idx="minor">
          <a:srgbClr val="DFDBD1"/>
        </a:fontRef>
        <a:srgbClr val="DFDBD1"/>
      </a:tcTxStyle>
      <a:tcStyle>
        <a:tcBdr>
          <a:left>
            <a:ln w="12700" cap="flat">
              <a:noFill/>
              <a:miter lim="400000"/>
            </a:ln>
          </a:left>
          <a:right>
            <a:ln w="12700" cap="flat">
              <a:noFill/>
              <a:miter lim="400000"/>
            </a:ln>
          </a:right>
          <a:top>
            <a:ln w="12700" cap="flat">
              <a:solidFill>
                <a:schemeClr val="accent1">
                  <a:satOff val="15300"/>
                  <a:lumOff val="-29822"/>
                </a:schemeClr>
              </a:solidFill>
              <a:prstDash val="solid"/>
              <a:miter lim="400000"/>
            </a:ln>
          </a:top>
          <a:bottom>
            <a:ln w="25400" cap="flat">
              <a:solidFill>
                <a:schemeClr val="accent1">
                  <a:satOff val="15300"/>
                  <a:lumOff val="-29822"/>
                </a:schemeClr>
              </a:solidFill>
              <a:prstDash val="solid"/>
              <a:miter lim="400000"/>
            </a:ln>
          </a:bottom>
          <a:insideH>
            <a:ln w="12700" cap="flat">
              <a:solidFill>
                <a:srgbClr val="DFDBD1"/>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F5C3F"/>
        </a:fontRef>
        <a:srgbClr val="4F5C3F"/>
      </a:tcTxStyle>
      <a:tcStyle>
        <a:tcBdr>
          <a:left>
            <a:ln w="12700" cap="flat">
              <a:solidFill>
                <a:schemeClr val="accent2">
                  <a:hueOff val="-171743"/>
                  <a:satOff val="2189"/>
                  <a:lumOff val="-14463"/>
                </a:schemeClr>
              </a:solidFill>
              <a:custDash>
                <a:ds d="200000" sp="200000"/>
              </a:custDash>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wholeTbl>
    <a:band2H>
      <a:tcTxStyle b="def" i="def"/>
      <a:tcStyle>
        <a:tcBdr/>
        <a:fill>
          <a:solidFill>
            <a:srgbClr val="DDD9AC">
              <a:alpha val="70000"/>
            </a:srgbClr>
          </a:solidFill>
        </a:fill>
      </a:tcStyle>
    </a:band2H>
    <a:firstCol>
      <a:tcTxStyle b="off" i="off">
        <a:fontRef idx="minor">
          <a:srgbClr val="4F5C3F"/>
        </a:fontRef>
        <a:srgbClr val="4F5C3F"/>
      </a:tcTxStyle>
      <a:tcStyle>
        <a:tcBdr>
          <a:left>
            <a:ln w="12700" cap="flat">
              <a:solidFill>
                <a:schemeClr val="accent1">
                  <a:satOff val="15300"/>
                  <a:lumOff val="-29822"/>
                </a:schemeClr>
              </a:solidFill>
              <a:prstDash val="solid"/>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firstCol>
    <a:la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25400" cap="flat">
              <a:solidFill>
                <a:schemeClr val="accent2">
                  <a:hueOff val="-171743"/>
                  <a:satOff val="2189"/>
                  <a:lumOff val="-14463"/>
                </a:schemeClr>
              </a:solidFill>
              <a:prstDash val="solid"/>
              <a:miter lim="400000"/>
            </a:ln>
          </a:top>
          <a:bottom>
            <a:ln w="12700" cap="flat">
              <a:solidFill>
                <a:schemeClr val="accent1">
                  <a:satOff val="15300"/>
                  <a:lumOff val="-29822"/>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lastRow>
    <a:fir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12700" cap="flat">
              <a:solidFill>
                <a:schemeClr val="accent1">
                  <a:satOff val="15300"/>
                  <a:lumOff val="-29822"/>
                </a:schemeClr>
              </a:solidFill>
              <a:prstDash val="solid"/>
              <a:miter lim="400000"/>
            </a:ln>
          </a:top>
          <a:bottom>
            <a:ln w="25400" cap="flat">
              <a:solidFill>
                <a:schemeClr val="accent2">
                  <a:hueOff val="-171743"/>
                  <a:satOff val="2189"/>
                  <a:lumOff val="-14463"/>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firstRow>
  </a:tblStyle>
  <a:tblStyle styleId="{CF821DB8-F4EB-4A41-A1BA-3FCAFE7338EE}" styleName="">
    <a:tblBg/>
    <a:wholeTbl>
      <a:tcTxStyle b="off" i="off">
        <a:fontRef idx="minor">
          <a:srgbClr val="4F5C3F"/>
        </a:fontRef>
        <a:srgbClr val="4F5C3F"/>
      </a:tcTxStyle>
      <a:tcStyle>
        <a:tcBdr>
          <a:left>
            <a:ln w="12700" cap="flat">
              <a:solidFill>
                <a:srgbClr val="B07342"/>
              </a:solidFill>
              <a:prstDash val="solid"/>
              <a:miter lim="400000"/>
            </a:ln>
          </a:left>
          <a:right>
            <a:ln w="12700" cap="flat">
              <a:solidFill>
                <a:srgbClr val="B07342"/>
              </a:solidFill>
              <a:prstDash val="solid"/>
              <a:miter lim="400000"/>
            </a:ln>
          </a:right>
          <a:top>
            <a:ln w="12700" cap="flat">
              <a:solidFill>
                <a:srgbClr val="B07342"/>
              </a:solidFill>
              <a:prstDash val="solid"/>
              <a:miter lim="400000"/>
            </a:ln>
          </a:top>
          <a:bottom>
            <a:ln w="12700" cap="flat">
              <a:solidFill>
                <a:srgbClr val="B07342"/>
              </a:solidFill>
              <a:prstDash val="solid"/>
              <a:miter lim="400000"/>
            </a:ln>
          </a:bottom>
          <a:insideH>
            <a:ln w="12700" cap="flat">
              <a:solidFill>
                <a:srgbClr val="B07342"/>
              </a:solidFill>
              <a:prstDash val="solid"/>
              <a:miter lim="400000"/>
            </a:ln>
          </a:insideH>
          <a:insideV>
            <a:ln w="12700" cap="flat">
              <a:solidFill>
                <a:srgbClr val="B07342"/>
              </a:solidFill>
              <a:prstDash val="solid"/>
              <a:miter lim="400000"/>
            </a:ln>
          </a:insideV>
        </a:tcBdr>
        <a:fill>
          <a:noFill/>
        </a:fill>
      </a:tcStyle>
    </a:wholeTbl>
    <a:band2H>
      <a:tcTxStyle b="def" i="def"/>
      <a:tcStyle>
        <a:tcBdr/>
        <a:fill>
          <a:solidFill>
            <a:srgbClr val="EDDBBD">
              <a:alpha val="55000"/>
            </a:srgbClr>
          </a:solidFill>
        </a:fill>
      </a:tcStyle>
    </a:band2H>
    <a:firstCol>
      <a:tcTxStyle b="off" i="off">
        <a:fontRef idx="minor">
          <a:srgbClr val="4F5C3F"/>
        </a:fontRef>
        <a:srgbClr val="4F5C3F"/>
      </a:tcTxStyle>
      <a:tcStyle>
        <a:tcBdr>
          <a:left>
            <a:ln w="12700" cap="flat">
              <a:noFill/>
              <a:miter lim="400000"/>
            </a:ln>
          </a:left>
          <a:right>
            <a:ln w="25400" cap="flat">
              <a:solidFill>
                <a:srgbClr val="B07342"/>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rgbClr val="B07342"/>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4F5C3F"/>
        </a:fontRef>
        <a:srgbClr val="4F5C3F"/>
      </a:tcTxStyle>
      <a:tcStyle>
        <a:tcBdr>
          <a:left>
            <a:ln w="12700" cap="flat">
              <a:solidFill>
                <a:srgbClr val="C9C5BC"/>
              </a:solidFill>
              <a:prstDash val="solid"/>
              <a:miter lim="400000"/>
            </a:ln>
          </a:left>
          <a:right>
            <a:ln w="12700" cap="flat">
              <a:solidFill>
                <a:srgbClr val="C9C5BC"/>
              </a:solidFill>
              <a:prstDash val="solid"/>
              <a:miter lim="400000"/>
            </a:ln>
          </a:right>
          <a:top>
            <a:ln w="12700" cap="flat">
              <a:solidFill>
                <a:srgbClr val="C9C5BC"/>
              </a:solidFill>
              <a:prstDash val="solid"/>
              <a:miter lim="400000"/>
            </a:ln>
          </a:top>
          <a:bottom>
            <a:ln w="12700" cap="flat">
              <a:solidFill>
                <a:srgbClr val="C9C5BC"/>
              </a:solidFill>
              <a:prstDash val="solid"/>
              <a:miter lim="400000"/>
            </a:ln>
          </a:bottom>
          <a:insideH>
            <a:ln w="12700" cap="flat">
              <a:solidFill>
                <a:srgbClr val="C9C5BC"/>
              </a:solidFill>
              <a:prstDash val="solid"/>
              <a:miter lim="400000"/>
            </a:ln>
          </a:insideH>
          <a:insideV>
            <a:ln w="12700" cap="flat">
              <a:solidFill>
                <a:srgbClr val="C9C5BC"/>
              </a:solidFill>
              <a:prstDash val="solid"/>
              <a:miter lim="400000"/>
            </a:ln>
          </a:insideV>
        </a:tcBdr>
        <a:fill>
          <a:noFill/>
        </a:fill>
      </a:tcStyle>
    </a:wholeTbl>
    <a:band2H>
      <a:tcTxStyle b="def" i="def"/>
      <a:tcStyle>
        <a:tcBdr/>
        <a:fill>
          <a:solidFill>
            <a:srgbClr val="E2DED3">
              <a:alpha val="80000"/>
            </a:srgbClr>
          </a:solidFill>
        </a:fill>
      </a:tcStyle>
    </a:band2H>
    <a:firstCol>
      <a:tcTxStyle b="off" i="off">
        <a:fontRef idx="minor">
          <a:srgbClr val="4F5C3F"/>
        </a:fontRef>
        <a:srgbClr val="4F5C3F"/>
      </a:tcTxStyle>
      <a:tcStyle>
        <a:tcBdr>
          <a:left>
            <a:ln w="12700" cap="flat">
              <a:solidFill>
                <a:srgbClr val="51473B"/>
              </a:solidFill>
              <a:prstDash val="solid"/>
              <a:miter lim="400000"/>
            </a:ln>
          </a:left>
          <a:right>
            <a:ln w="25400" cap="flat">
              <a:solidFill>
                <a:srgbClr val="51473B"/>
              </a:solidFill>
              <a:prstDash val="solid"/>
              <a:miter lim="400000"/>
            </a:ln>
          </a:right>
          <a:top>
            <a:ln w="12700" cap="flat">
              <a:solidFill>
                <a:srgbClr val="C9C5BC">
                  <a:alpha val="80000"/>
                </a:srgbClr>
              </a:solidFill>
              <a:prstDash val="solid"/>
              <a:miter lim="400000"/>
            </a:ln>
          </a:top>
          <a:bottom>
            <a:ln w="12700" cap="flat">
              <a:solidFill>
                <a:srgbClr val="C9C5BC">
                  <a:alpha val="80000"/>
                </a:srgbClr>
              </a:solidFill>
              <a:prstDash val="solid"/>
              <a:miter lim="400000"/>
            </a:ln>
          </a:bottom>
          <a:insideH>
            <a:ln w="12700" cap="flat">
              <a:solidFill>
                <a:srgbClr val="C9C5BC">
                  <a:alpha val="80000"/>
                </a:srgbClr>
              </a:solidFill>
              <a:prstDash val="solid"/>
              <a:miter lim="400000"/>
            </a:ln>
          </a:insideH>
          <a:insideV>
            <a:ln w="12700" cap="flat">
              <a:solidFill>
                <a:srgbClr val="C9C5BC">
                  <a:alpha val="80000"/>
                </a:srgbClr>
              </a:solidFill>
              <a:prstDash val="solid"/>
              <a:miter lim="400000"/>
            </a:ln>
          </a:insideV>
        </a:tcBdr>
        <a:fill>
          <a:noFill/>
        </a:fill>
      </a:tcStyle>
    </a:firstCol>
    <a:la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25400" cap="flat">
              <a:solidFill>
                <a:srgbClr val="51473B"/>
              </a:solidFill>
              <a:prstDash val="solid"/>
              <a:miter lim="400000"/>
            </a:ln>
          </a:top>
          <a:bottom>
            <a:ln w="127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lastRow>
    <a:fir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12700" cap="flat">
              <a:solidFill>
                <a:srgbClr val="51473B"/>
              </a:solidFill>
              <a:prstDash val="solid"/>
              <a:miter lim="400000"/>
            </a:ln>
          </a:top>
          <a:bottom>
            <a:ln w="254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firstRow>
  </a:tblStyle>
  <a:tblStyle styleId="{2708684C-4D16-4618-839F-0558EEFCDFE6}" styleName="">
    <a:tblBg/>
    <a:wholeTbl>
      <a:tcTxStyle b="off" i="off">
        <a:fontRef idx="minor">
          <a:srgbClr val="4F5C3F"/>
        </a:fontRef>
        <a:srgbClr val="4F5C3F"/>
      </a:tcTxStyle>
      <a:tcStyle>
        <a:tcBdr>
          <a:left>
            <a:ln w="12700" cap="flat">
              <a:noFill/>
              <a:miter lim="400000"/>
            </a:ln>
          </a:left>
          <a:right>
            <a:ln w="12700" cap="flat">
              <a:noFill/>
              <a:miter lim="400000"/>
            </a:ln>
          </a:right>
          <a:top>
            <a:ln w="12700" cap="flat">
              <a:solidFill>
                <a:schemeClr val="accent2"/>
              </a:solidFill>
              <a:custDash>
                <a:ds d="200000" sp="200000"/>
              </a:custDash>
              <a:miter lim="400000"/>
            </a:ln>
          </a:top>
          <a:bottom>
            <a:ln w="12700" cap="flat">
              <a:solidFill>
                <a:schemeClr val="accent2"/>
              </a:solidFill>
              <a:custDash>
                <a:ds d="200000" sp="200000"/>
              </a:custDash>
              <a:miter lim="400000"/>
            </a:ln>
          </a:bottom>
          <a:insideH>
            <a:ln w="12700" cap="flat">
              <a:solidFill>
                <a:schemeClr val="accent2"/>
              </a:solidFill>
              <a:custDash>
                <a:ds d="200000" sp="200000"/>
              </a:custDash>
              <a:miter lim="400000"/>
            </a:ln>
          </a:insideH>
          <a:insideV>
            <a:ln w="12700" cap="flat">
              <a:noFill/>
              <a:miter lim="400000"/>
            </a:ln>
          </a:insideV>
        </a:tcBdr>
        <a:fill>
          <a:noFill/>
        </a:fill>
      </a:tcStyle>
    </a:wholeTbl>
    <a:band2H>
      <a:tcTxStyle b="def" i="def"/>
      <a:tcStyle>
        <a:tcBdr/>
        <a:fill>
          <a:solidFill>
            <a:srgbClr val="DEE3BA">
              <a:alpha val="63000"/>
            </a:srgbClr>
          </a:solidFill>
        </a:fill>
      </a:tcStyle>
    </a:band2H>
    <a:firstCol>
      <a:tcTxStyle b="off" i="off">
        <a:fontRef idx="minor">
          <a:srgbClr val="4F5C3F"/>
        </a:fontRef>
        <a:srgbClr val="4F5C3F"/>
      </a:tcTxStyle>
      <a:tcStyle>
        <a:tcBdr>
          <a:left>
            <a:ln w="12700" cap="flat">
              <a:noFill/>
              <a:miter lim="400000"/>
            </a:ln>
          </a:left>
          <a:right>
            <a:ln w="25400" cap="flat">
              <a:solidFill>
                <a:schemeClr val="accent2"/>
              </a:solidFill>
              <a:prstDash val="solid"/>
              <a:miter lim="400000"/>
            </a:ln>
          </a:right>
          <a:top>
            <a:ln w="12700" cap="flat">
              <a:solidFill>
                <a:schemeClr val="accent2">
                  <a:alpha val="60000"/>
                </a:schemeClr>
              </a:solidFill>
              <a:custDash>
                <a:ds d="200000" sp="200000"/>
              </a:custDash>
              <a:miter lim="400000"/>
            </a:ln>
          </a:top>
          <a:bottom>
            <a:ln w="12700" cap="flat">
              <a:solidFill>
                <a:schemeClr val="accent2">
                  <a:alpha val="60000"/>
                </a:schemeClr>
              </a:solidFill>
              <a:custDash>
                <a:ds d="200000" sp="200000"/>
              </a:custDash>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chemeClr val="accent2"/>
              </a:solidFill>
              <a:prstDash val="solid"/>
              <a:miter lim="400000"/>
            </a:ln>
          </a:top>
          <a:bottom>
            <a:ln w="12700" cap="flat">
              <a:noFill/>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lastRow>
    <a:firstRow>
      <a:tcTxStyle b="off" i="off">
        <a:fontRef idx="minor">
          <a:srgbClr val="4F5C3F"/>
        </a:fontRef>
        <a:srgbClr val="4F5C3F"/>
      </a:tcTxStyle>
      <a:tcStyle>
        <a:tcBdr>
          <a:left>
            <a:ln w="12700" cap="flat">
              <a:noFill/>
              <a:miter lim="400000"/>
            </a:ln>
          </a:left>
          <a:right>
            <a:ln w="12700" cap="flat">
              <a:noFill/>
              <a:miter lim="400000"/>
            </a:ln>
          </a:right>
          <a:top>
            <a:ln w="12700" cap="flat">
              <a:noFill/>
              <a:miter lim="400000"/>
            </a:ln>
          </a:top>
          <a:bottom>
            <a:ln w="25400" cap="flat">
              <a:solidFill>
                <a:schemeClr val="accent2"/>
              </a:solidFill>
              <a:prstDash val="solid"/>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 Id="rId3" Type="http://schemas.openxmlformats.org/officeDocument/2006/relationships/hyperlink" Target="mailto:hackerman@missouri.edu" TargetMode="Externa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iphmx.com" TargetMode="Externa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 Id="rId3" Type="http://schemas.openxmlformats.org/officeDocument/2006/relationships/hyperlink" Target="http://realemail.com" TargetMode="Externa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 Id="rId3" Type="http://schemas.openxmlformats.org/officeDocument/2006/relationships/hyperlink" Target="http://std.sehir.edu.tr" TargetMode="Externa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 Id="rId3" Type="http://schemas.openxmlformats.org/officeDocument/2006/relationships/hyperlink" Target="http://sehir.edu.tr" TargetMode="External"/></Relationships>

</file>

<file path=ppt/notesSlides/_rels/notesSlide2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 Id="rId3" Type="http://schemas.openxmlformats.org/officeDocument/2006/relationships/hyperlink" Target="http://umsystem.edu" TargetMode="External"/></Relationships>

</file>

<file path=ppt/notesSlides/_rels/notesSlide3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The fuck are headers anyway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however, in practice, you’re very likely to see all (or at least most) of the fields listed on this slide.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Message headers have a specific format shown here</a:t>
            </a:r>
          </a:p>
          <a:p>
            <a:pPr/>
          </a:p>
          <a:p>
            <a:pPr/>
            <a:r>
              <a:t>Judging from these message fields, you would think the account </a:t>
            </a:r>
            <a:r>
              <a:rPr u="sng">
                <a:hlinkClick r:id="rId3" invalidUrl="" action="" tgtFrame="" tooltip="" history="1" highlightClick="0" endSnd="0"/>
              </a:rPr>
              <a:t>hackerman@missouri.edu</a:t>
            </a:r>
            <a:r>
              <a:t> sent this e-mail on 4/20 at 4:20 PM in 2020.</a:t>
            </a:r>
          </a:p>
          <a:p>
            <a:pPr/>
          </a:p>
          <a:p>
            <a:pPr/>
            <a:r>
              <a:t>(and if we didn’t have any other info, that would be pretty much the only assumption you could make)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But again, you’re not likely to see any e-mail that actually traversed the Internet come to you in that form - there’s usually a lot of shit to parse through, which is part of the problem; it’s not easy to parse in its raw form by a human.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Adding insult to injury, the fields might not always denote the info you’d think - for example, the From field isn’t necessarily the actual account used to send the message: that info is contained in the Sender header.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Adding to the potential for confusion are what’s known as X headers - these are headers where the field is prefaced with an X to designate the fact that they’re “experimental”</a:t>
            </a:r>
          </a:p>
          <a:p>
            <a:pPr/>
          </a:p>
          <a:p>
            <a:pPr/>
            <a:r>
              <a:t>They’re experimental insofar as the RFC for message headers states that any “permanent” message headers must have a published RFC associated with them - in practice, they’re what I’ll call “reliable enough” - we have no guarantee as to their accuracy or content, but absent a malicious mail server we won’t be misled by these headers.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No need to worry though - we’ve got plenty of tools we can use for the job</a:t>
            </a:r>
          </a:p>
          <a:p>
            <a:pPr/>
          </a:p>
          <a:p>
            <a:pPr/>
            <a:r>
              <a:t>I </a:t>
            </a:r>
            <a:r>
              <a:rPr b="1"/>
              <a:t>prefer</a:t>
            </a:r>
            <a:r>
              <a:t> MHA because I can run it locally but I have no real reason to think MxToolbox or M$ give a shit about the headers I put in their tools, but feel free to use one of the online tools tonight if you don’t have one locally.</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 now, if you trust me (and in this scenario you can), you can follow along as we parse four example e-mail headers to try and help us determine whether or not an e-mail is legitimate</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now, before we get into reviewing these headers, I want to make something clear: headers </a:t>
            </a:r>
            <a:r>
              <a:rPr b="1"/>
              <a:t>cannot, by themselves</a:t>
            </a:r>
            <a:r>
              <a:t>, determine whether an e-mail is legitimate or not.  All they do is help you make an informed decision on whether or not the message is legitimate.</a:t>
            </a:r>
          </a:p>
          <a:p>
            <a:pPr/>
          </a:p>
          <a:p>
            <a:pPr/>
            <a:r>
              <a:t>For example, let’s say an attacker has managed to compromise the mailbox of a contractor working for the University, and that attacker sends the person who pays the contractor a request to make their payment to a different account.  Headers would indicate that the message legitimately came from the contractor’s mail server, so the only thing we’re left with to determine legitimacy is to confirm with the purported sender </a:t>
            </a:r>
            <a:r>
              <a:rPr b="1"/>
              <a:t>out of band</a:t>
            </a:r>
            <a:r>
              <a:t>.</a:t>
            </a:r>
          </a:p>
          <a:p>
            <a:pPr/>
          </a:p>
          <a:p>
            <a:pPr/>
            <a:r>
              <a:t>The biggest thing the headers give you for messages that are spam or abuse is where to report that spam or abuse to.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Here we have the e-mail corresponding to header1.txt</a:t>
            </a:r>
          </a:p>
          <a:p>
            <a:pPr/>
          </a:p>
          <a:p>
            <a:pPr/>
            <a:r>
              <a:t>Pretty obvious phish - this is known as a display name spoof</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As a brief aside, this is why display name spoofs work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You could read this but let me spare you the thrilling saga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Survey says: it’s a phish</a:t>
            </a:r>
          </a:p>
          <a:p>
            <a:pPr/>
          </a:p>
          <a:p>
            <a:pPr/>
            <a:r>
              <a:t>What do we do with it?  Report it to Google</a:t>
            </a:r>
          </a:p>
          <a:p>
            <a:pPr/>
          </a:p>
          <a:p>
            <a:pPr/>
            <a:r>
              <a:t>Note that one simple trick some fishers use is to spoof the sending domain of one mail provider but actually use another, e.g. spoof Gmail but send from a Yahoo! Account - this is why, even in cases of obvious phish, one needs to check the headers: you need to report a phish to the org that can actually do something about it.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It’s also important to know your own mail setup - I generally send abuse reports to the contact listed for the IP in the hop before it hits our mail servers.  Looking at this, one might think the last hop before hitting University systems is the </a:t>
            </a:r>
            <a:r>
              <a:rPr u="sng">
                <a:hlinkClick r:id="rId3" invalidUrl="" action="" tgtFrame="" tooltip="" history="1" highlightClick="0" endSnd="0"/>
              </a:rPr>
              <a:t>iphmx.com</a:t>
            </a:r>
            <a:r>
              <a:t> entry, but that’s actually our cloud-based iron port appliance - Google is indeed our last hop before hitting our infra.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Ok - another pretty obvious phish at first glance, but let’s take a look at the headers to see what we can learn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This time we’ve got some interesting X-Headers</a:t>
            </a:r>
          </a:p>
          <a:p>
            <a:pPr/>
          </a:p>
          <a:p>
            <a:pPr/>
            <a:r>
              <a:t>In this case, this e-mail was from a self-phishing exercise we launched - however, if it were a real phish, there wouldn’t be much of a point in reporting it to the sending domain… “</a:t>
            </a:r>
            <a:r>
              <a:rPr u="sng">
                <a:hlinkClick r:id="rId3" invalidUrl="" action="" tgtFrame="" tooltip="" history="1" highlightClick="0" endSnd="0"/>
              </a:rPr>
              <a:t>realemail.com</a:t>
            </a:r>
            <a:r>
              <a:t>" probably doesn’t give a shit if they’re phishing folks :(</a:t>
            </a:r>
          </a:p>
          <a:p>
            <a:pPr/>
          </a:p>
          <a:p>
            <a:pPr/>
            <a:r>
              <a:t>In this case, you’d want to report that abuse to the hosting provider - if we do a whois on that IP, we can see that it resolves to Linode.</a:t>
            </a:r>
          </a:p>
          <a:p>
            <a:pPr/>
          </a:p>
          <a:p>
            <a:pPr/>
            <a:r>
              <a:t>Quick shouts out to Linode for supporting self-phishing exercises.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Alright, let’s make things a bit more interesting!  Here we’ve got an e-mail of unknown disposition with some attachments.  It’s pretty common for fishers to target specific professors since there’s generally a fair amount of info about them and their research posted publicly, but it’s also very common for international students to directly contact professors who are interested in joining their program.  So, let’s see what the headers can tell us.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First thing we notice is that the hop order is real funky.</a:t>
            </a:r>
          </a:p>
          <a:p>
            <a:pPr/>
          </a:p>
          <a:p>
            <a:pPr/>
            <a:r>
              <a:t>This is common for messages that get held up in quarantine - in MHA, if you click on the Time column to order the rows by header field time, the hops will re-arrange to be in the proper order.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Notice how our headers aren’t in exactly the same format?  DKIM and SPF results have thus far been shown in the “Security Headers” section of MHA - they didn’t show up there this time because the header fields aren’t capitalized, but they are present.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Now I’m not gonna get real deep into SPF or DKIM since we’ve already had multiple good talks on that (and if you aren’t familiar, look up Caleb Christopher’s SecKC talk on SPF, DKIM and DMARC) but they do play into our decision-making process here, so for those of you who aren’t familiar, SPF and DKIM are both ways for a domain to designate who is permitted to send e-mail on its behalf (SPF does this by providing that information via DNS TXT record, and DKIM does this by signing the message using a private key and providing the public key in a DNS TXT record)</a:t>
            </a:r>
          </a:p>
          <a:p>
            <a:pPr/>
          </a:p>
          <a:p>
            <a:pPr/>
            <a:r>
              <a:t>In fewer words: this message was legitimate sent from </a:t>
            </a:r>
            <a:r>
              <a:rPr u="sng">
                <a:hlinkClick r:id="rId3" invalidUrl="" action="" tgtFrame="" tooltip="" history="1" highlightClick="0" endSnd="0"/>
              </a:rPr>
              <a:t>std.sehir.edu.tr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Alright, so right now we </a:t>
            </a:r>
            <a:r>
              <a:rPr b="1"/>
              <a:t>know</a:t>
            </a:r>
            <a:r>
              <a:t> that this message was sent from </a:t>
            </a:r>
            <a:r>
              <a:rPr u="sng">
                <a:hlinkClick r:id="rId3" invalidUrl="" action="" tgtFrame="" tooltip="" history="1" highlightClick="0" endSnd="0"/>
              </a:rPr>
              <a:t>sehir.edu.tr</a:t>
            </a:r>
            <a:r>
              <a:t> and we’re </a:t>
            </a:r>
            <a:r>
              <a:rPr i="1"/>
              <a:t>reasonably sure</a:t>
            </a:r>
            <a:r>
              <a:t> it’s a legitimate University - but, our header analysis hasn’t turned up enough information to say whether or not this is a </a:t>
            </a:r>
            <a:r>
              <a:rPr b="1"/>
              <a:t>legitimate</a:t>
            </a:r>
            <a:r>
              <a:t> message.</a:t>
            </a:r>
          </a:p>
          <a:p>
            <a:pPr/>
          </a:p>
          <a:p>
            <a:pPr/>
            <a:r>
              <a:t>One of the ways to go about making an authoritative claim on legitimacy in this case would be to check out the attachments.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Now this has nothing to do with headers, but since an analyst is often reviewing headers to determine whether or not a message is legitimate, I feel the need go into this topic just a bit.</a:t>
            </a:r>
          </a:p>
          <a:p>
            <a:pPr/>
          </a:p>
          <a:p>
            <a:pPr/>
            <a:r>
              <a:t>One of my absolute favorite tools for this is any.run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They’re basically logs for email</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I like it because it’s 1.) free, and 2.) it allows you to interact with whatever it is you’re scanning in realtime for up to five minutes with a free account.  On top of that, it lists all the processes, HTTP requests, DNS requests, and much much more - fantastic for gathering IOCs on a suspicious file or URL.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However, it’s important to know when it’s right to use a public tool, and when it’s not - one of the downsides of using a free any.run account is that all your submissions are public.  Now I’m not sure about you, but I’d be pretty fuckin’ pissed if I found out my transcripts were uploaded to a public repository where literally anyone could view them!</a:t>
            </a:r>
          </a:p>
          <a:p>
            <a:pPr/>
          </a:p>
          <a:p>
            <a:pPr/>
            <a:r>
              <a:t>(That’s another fun topic for a future talk: sensitive documents uploaded to public file security scanning repositories.)</a:t>
            </a:r>
          </a:p>
          <a:p>
            <a:pPr/>
          </a:p>
          <a:p>
            <a:pPr/>
            <a:r>
              <a:t>So in this case, you have two options: use a private scanning tool, or transfer to suspicious files to a disposable VM that isn’t connected to your corporate network.</a:t>
            </a:r>
          </a:p>
          <a:p>
            <a:pPr/>
          </a:p>
          <a:p>
            <a:pPr/>
            <a:r>
              <a:t>If you’re an Infragard member, there’s a free private scanning tool called provided by I-LEAP available in the Infragard Portal.  If you have the time and resources, you could setup something like Cuckoo Sandbox internally.  Otherwise, I’m sure your friendly neighborhood security vendor would love to sell you something. :)</a:t>
            </a:r>
          </a:p>
          <a:p>
            <a:pPr/>
          </a:p>
          <a:p>
            <a:pPr/>
            <a:r>
              <a:t>So what’s the verdict on this one?  Turns out it was a legitimate message - but I’d much rather my users be safe than sorry.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Ok, last one before we wrap up and take any questions you might have.</a:t>
            </a:r>
          </a:p>
          <a:p>
            <a:pPr/>
          </a:p>
          <a:p>
            <a:pPr/>
            <a:r>
              <a:t>Looks pretty garbo at first glance - let’s examine the headers.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Oh, uh… well… that was unexpected!</a:t>
            </a:r>
          </a:p>
          <a:p>
            <a:pPr/>
          </a:p>
          <a:p>
            <a:pPr/>
            <a:r>
              <a:t>If we look at the hops, we can see that this was in fact generated by a </a:t>
            </a:r>
            <a:r>
              <a:rPr u="sng">
                <a:hlinkClick r:id="rId3" invalidUrl="" action="" tgtFrame="" tooltip="" history="1" highlightClick="0" endSnd="0"/>
              </a:rPr>
              <a:t>umsystem.edu</a:t>
            </a:r>
            <a:r>
              <a:t> machine.</a:t>
            </a:r>
          </a:p>
          <a:p>
            <a:pPr/>
          </a:p>
          <a:p>
            <a:pPr/>
            <a:r>
              <a:t>Additionally, we can see that there’s an X Header indicating that this was an internal e-mail.</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But again, does that tell us this message is legitimate?  NO!  We just know that the e-mail was sent from an internal system.  We’ll want to examine the attachment for additional verification of legitimacy, but again, we probably don’t want to upload something like this to a public scanner.</a:t>
            </a:r>
          </a:p>
          <a:p>
            <a:pPr/>
          </a:p>
          <a:p>
            <a:pPr/>
            <a:r>
              <a:t>After examining this attachment in a disposable VM, turns out it is indeed an invoice for a payment from UM System.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But you really can’t blame the user for having reported this!  We wound up asking the team that manages this server to modify the subject and contents of the body of the e-mail to make it sound a bit more authentic.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This is useful because assholes use email and we can use headers to help us sniff out assholes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Before we get into that tho let’s talk about how these headers are formed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In a nutshell, this is how email operates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We’ll see headers potentially added to a message at any of these locations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ok, cool - so what’s in these headers?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These are the only fields you’re guaranteed… but in practice you’ll get a shitload more.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825500" y="3048000"/>
            <a:ext cx="11353800" cy="2273300"/>
          </a:xfrm>
          <a:prstGeom prst="rect">
            <a:avLst/>
          </a:prstGeom>
        </p:spPr>
        <p:txBody>
          <a:bodyPr anchor="b"/>
          <a:lstStyle/>
          <a:p>
            <a:pPr/>
            <a:r>
              <a:t>Title Text</a:t>
            </a:r>
          </a:p>
        </p:txBody>
      </p:sp>
      <p:sp>
        <p:nvSpPr>
          <p:cNvPr id="12" name="Body Level One…"/>
          <p:cNvSpPr txBox="1"/>
          <p:nvPr>
            <p:ph type="body" sz="quarter" idx="1"/>
          </p:nvPr>
        </p:nvSpPr>
        <p:spPr>
          <a:xfrm>
            <a:off x="825500" y="5308600"/>
            <a:ext cx="11353800" cy="1295400"/>
          </a:xfrm>
          <a:prstGeom prst="rect">
            <a:avLst/>
          </a:prstGeom>
        </p:spPr>
        <p:txBody>
          <a:bodyPr anchor="t"/>
          <a:lstStyle>
            <a:lvl1pPr marL="0" indent="0" algn="ctr">
              <a:spcBef>
                <a:spcPts val="0"/>
              </a:spcBef>
              <a:buSzTx/>
              <a:buNone/>
              <a:defRPr i="1" sz="3200"/>
            </a:lvl1pPr>
            <a:lvl2pPr marL="0" indent="0" algn="ctr">
              <a:spcBef>
                <a:spcPts val="0"/>
              </a:spcBef>
              <a:buSzTx/>
              <a:buNone/>
              <a:defRPr i="1" sz="3200"/>
            </a:lvl2pPr>
            <a:lvl3pPr marL="0" indent="0" algn="ctr">
              <a:spcBef>
                <a:spcPts val="0"/>
              </a:spcBef>
              <a:buSzTx/>
              <a:buNone/>
              <a:defRPr i="1" sz="3200"/>
            </a:lvl3pPr>
            <a:lvl4pPr marL="0" indent="0" algn="ctr">
              <a:spcBef>
                <a:spcPts val="0"/>
              </a:spcBef>
              <a:buSzTx/>
              <a:buNone/>
              <a:defRPr i="1" sz="3200"/>
            </a:lvl4pPr>
            <a:lvl5pPr marL="0" indent="0" algn="ctr">
              <a:spcBef>
                <a:spcPts val="0"/>
              </a:spcBef>
              <a:buSzTx/>
              <a:buNone/>
              <a:defRPr i="1"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Johnny Appleseed"/>
          <p:cNvSpPr txBox="1"/>
          <p:nvPr>
            <p:ph type="body" sz="quarter" idx="13"/>
          </p:nvPr>
        </p:nvSpPr>
        <p:spPr>
          <a:xfrm>
            <a:off x="1299331" y="6362700"/>
            <a:ext cx="10401301" cy="508000"/>
          </a:xfrm>
          <a:prstGeom prst="rect">
            <a:avLst/>
          </a:prstGeom>
        </p:spPr>
        <p:txBody>
          <a:bodyPr>
            <a:spAutoFit/>
          </a:bodyPr>
          <a:lstStyle>
            <a:lvl1pPr marL="0" indent="0" algn="ctr">
              <a:lnSpc>
                <a:spcPct val="100000"/>
              </a:lnSpc>
              <a:spcBef>
                <a:spcPts val="0"/>
              </a:spcBef>
              <a:buSzTx/>
              <a:buNone/>
              <a:defRPr i="1" sz="2800"/>
            </a:lvl1pPr>
          </a:lstStyle>
          <a:p>
            <a:pPr/>
            <a:r>
              <a:t>-Johnny Appleseed</a:t>
            </a:r>
          </a:p>
        </p:txBody>
      </p:sp>
      <p:sp>
        <p:nvSpPr>
          <p:cNvPr id="96" name="“Type a quote here.”"/>
          <p:cNvSpPr txBox="1"/>
          <p:nvPr>
            <p:ph type="body" sz="quarter" idx="14"/>
          </p:nvPr>
        </p:nvSpPr>
        <p:spPr>
          <a:xfrm>
            <a:off x="1257300" y="4330700"/>
            <a:ext cx="10490200" cy="558800"/>
          </a:xfrm>
          <a:prstGeom prst="rect">
            <a:avLst/>
          </a:prstGeom>
        </p:spPr>
        <p:txBody>
          <a:bodyPr>
            <a:spAutoFit/>
          </a:bodyPr>
          <a:lstStyle>
            <a:lvl1pPr marL="0" indent="0" algn="ctr">
              <a:lnSpc>
                <a:spcPct val="155000"/>
              </a:lnSpc>
              <a:spcBef>
                <a:spcPts val="2400"/>
              </a:spcBef>
              <a:buSzTx/>
              <a:buNone/>
              <a:defRPr sz="3200"/>
            </a:lvl1pPr>
          </a:lstStyle>
          <a:p>
            <a:pPr/>
            <a:r>
              <a:t>“Type a quote here.”</a:t>
            </a:r>
          </a:p>
        </p:txBody>
      </p:sp>
      <p:sp>
        <p:nvSpPr>
          <p:cNvPr id="9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4" name="Image"/>
          <p:cNvSpPr/>
          <p:nvPr>
            <p:ph type="pic" idx="13"/>
          </p:nvPr>
        </p:nvSpPr>
        <p:spPr>
          <a:xfrm>
            <a:off x="-825500" y="-1016000"/>
            <a:ext cx="14782800" cy="10929505"/>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quarter" idx="13"/>
          </p:nvPr>
        </p:nvSpPr>
        <p:spPr>
          <a:xfrm>
            <a:off x="673100" y="711200"/>
            <a:ext cx="4124325" cy="5499100"/>
          </a:xfrm>
          <a:prstGeom prst="rect">
            <a:avLst/>
          </a:prstGeom>
          <a:ln w="9525">
            <a:round/>
          </a:ln>
        </p:spPr>
        <p:txBody>
          <a:bodyPr lIns="91439" tIns="45719" rIns="91439" bIns="45719" anchor="t">
            <a:noAutofit/>
          </a:bodyPr>
          <a:lstStyle/>
          <a:p>
            <a:pPr/>
          </a:p>
        </p:txBody>
      </p:sp>
      <p:sp>
        <p:nvSpPr>
          <p:cNvPr id="21" name="Image"/>
          <p:cNvSpPr/>
          <p:nvPr>
            <p:ph type="pic" sz="half" idx="14"/>
          </p:nvPr>
        </p:nvSpPr>
        <p:spPr>
          <a:xfrm>
            <a:off x="3886200" y="711200"/>
            <a:ext cx="8709005" cy="5501529"/>
          </a:xfrm>
          <a:prstGeom prst="rect">
            <a:avLst/>
          </a:prstGeom>
          <a:ln w="9525">
            <a:round/>
          </a:ln>
        </p:spPr>
        <p:txBody>
          <a:bodyPr lIns="91439" tIns="45719" rIns="91439" bIns="45719" anchor="t">
            <a:noAutofit/>
          </a:bodyPr>
          <a:lstStyle/>
          <a:p>
            <a:pPr/>
          </a:p>
        </p:txBody>
      </p:sp>
      <p:sp>
        <p:nvSpPr>
          <p:cNvPr id="22" name="Title Text"/>
          <p:cNvSpPr txBox="1"/>
          <p:nvPr>
            <p:ph type="title"/>
          </p:nvPr>
        </p:nvSpPr>
        <p:spPr>
          <a:xfrm>
            <a:off x="825500" y="7137400"/>
            <a:ext cx="11353800" cy="1181100"/>
          </a:xfrm>
          <a:prstGeom prst="rect">
            <a:avLst/>
          </a:prstGeom>
          <a:effectLst/>
        </p:spPr>
        <p:txBody>
          <a:bodyPr anchor="b"/>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23" name="Body Level One…"/>
          <p:cNvSpPr txBox="1"/>
          <p:nvPr>
            <p:ph type="body" sz="quarter" idx="1"/>
          </p:nvPr>
        </p:nvSpPr>
        <p:spPr>
          <a:xfrm>
            <a:off x="825500" y="8305800"/>
            <a:ext cx="11353800" cy="889000"/>
          </a:xfrm>
          <a:prstGeom prst="rect">
            <a:avLst/>
          </a:prstGeom>
        </p:spPr>
        <p:txBody>
          <a:bodyPr anchor="t"/>
          <a:lstStyle>
            <a:lvl1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1pPr>
            <a:lvl2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2pPr>
            <a:lvl3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3pPr>
            <a:lvl4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4pPr>
            <a:lvl5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1" name="Title Text"/>
          <p:cNvSpPr txBox="1"/>
          <p:nvPr>
            <p:ph type="title"/>
          </p:nvPr>
        </p:nvSpPr>
        <p:spPr>
          <a:prstGeom prst="rect">
            <a:avLst/>
          </a:prstGeom>
        </p:spPr>
        <p:txBody>
          <a:bodyPr/>
          <a:lstStyle/>
          <a:p>
            <a:pPr/>
            <a:r>
              <a:t>Title Text</a:t>
            </a:r>
          </a:p>
        </p:txBody>
      </p:sp>
      <p:sp>
        <p:nvSpPr>
          <p:cNvPr id="3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9" name="Image"/>
          <p:cNvSpPr/>
          <p:nvPr>
            <p:ph type="pic" sz="half" idx="13"/>
          </p:nvPr>
        </p:nvSpPr>
        <p:spPr>
          <a:xfrm>
            <a:off x="7645400" y="1701800"/>
            <a:ext cx="4674816" cy="6233087"/>
          </a:xfrm>
          <a:prstGeom prst="rect">
            <a:avLst/>
          </a:prstGeom>
          <a:ln w="9525">
            <a:round/>
          </a:ln>
        </p:spPr>
        <p:txBody>
          <a:bodyPr lIns="91439" tIns="45719" rIns="91439" bIns="45719" anchor="t">
            <a:noAutofit/>
          </a:bodyPr>
          <a:lstStyle/>
          <a:p>
            <a:pPr/>
          </a:p>
        </p:txBody>
      </p:sp>
      <p:sp>
        <p:nvSpPr>
          <p:cNvPr id="40" name="Title Text"/>
          <p:cNvSpPr txBox="1"/>
          <p:nvPr>
            <p:ph type="title"/>
          </p:nvPr>
        </p:nvSpPr>
        <p:spPr>
          <a:xfrm>
            <a:off x="304800" y="1778000"/>
            <a:ext cx="7327900" cy="3340100"/>
          </a:xfrm>
          <a:prstGeom prst="rect">
            <a:avLst/>
          </a:prstGeom>
        </p:spPr>
        <p:txBody>
          <a:bodyPr anchor="b"/>
          <a:lstStyle/>
          <a:p>
            <a:pPr/>
            <a:r>
              <a:t>Title Text</a:t>
            </a:r>
          </a:p>
        </p:txBody>
      </p:sp>
      <p:sp>
        <p:nvSpPr>
          <p:cNvPr id="41" name="Body Level One…"/>
          <p:cNvSpPr txBox="1"/>
          <p:nvPr>
            <p:ph type="body" sz="quarter" idx="1"/>
          </p:nvPr>
        </p:nvSpPr>
        <p:spPr>
          <a:xfrm>
            <a:off x="304800" y="5168900"/>
            <a:ext cx="7327900" cy="2743200"/>
          </a:xfrm>
          <a:prstGeom prst="rect">
            <a:avLst/>
          </a:prstGeom>
        </p:spPr>
        <p:txBody>
          <a:bodyPr anchor="t"/>
          <a:lstStyle>
            <a:lvl1pPr marL="0" indent="0" algn="ctr">
              <a:spcBef>
                <a:spcPts val="0"/>
              </a:spcBef>
              <a:buSzTx/>
              <a:buNone/>
              <a:defRPr i="1" sz="3200"/>
            </a:lvl1pPr>
            <a:lvl2pPr marL="0" indent="0" algn="ctr">
              <a:spcBef>
                <a:spcPts val="0"/>
              </a:spcBef>
              <a:buSzTx/>
              <a:buNone/>
              <a:defRPr i="1" sz="3200"/>
            </a:lvl2pPr>
            <a:lvl3pPr marL="0" indent="0" algn="ctr">
              <a:spcBef>
                <a:spcPts val="0"/>
              </a:spcBef>
              <a:buSzTx/>
              <a:buNone/>
              <a:defRPr i="1" sz="3200"/>
            </a:lvl3pPr>
            <a:lvl4pPr marL="0" indent="0" algn="ctr">
              <a:spcBef>
                <a:spcPts val="0"/>
              </a:spcBef>
              <a:buSzTx/>
              <a:buNone/>
              <a:defRPr i="1" sz="3200"/>
            </a:lvl4pPr>
            <a:lvl5pPr marL="0" indent="0" algn="ctr">
              <a:spcBef>
                <a:spcPts val="0"/>
              </a:spcBef>
              <a:buSzTx/>
              <a:buNone/>
              <a:defRPr i="1" sz="3200"/>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5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58" name="Body Level One…"/>
          <p:cNvSpPr txBox="1"/>
          <p:nvPr>
            <p:ph type="body" idx="1"/>
          </p:nvPr>
        </p:nvSpPr>
        <p:spPr>
          <a:xfrm>
            <a:off x="825500" y="2705100"/>
            <a:ext cx="11353800" cy="62230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xfrm>
            <a:off x="6337299" y="8991600"/>
            <a:ext cx="342901" cy="4064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6" name="Image"/>
          <p:cNvSpPr/>
          <p:nvPr>
            <p:ph type="pic" sz="half" idx="13"/>
          </p:nvPr>
        </p:nvSpPr>
        <p:spPr>
          <a:xfrm>
            <a:off x="7391400" y="2692400"/>
            <a:ext cx="4674816" cy="6233087"/>
          </a:xfrm>
          <a:prstGeom prst="rect">
            <a:avLst/>
          </a:prstGeom>
          <a:ln w="9525">
            <a:round/>
          </a:ln>
        </p:spPr>
        <p:txBody>
          <a:bodyPr lIns="91439" tIns="45719" rIns="91439" bIns="45719" anchor="t">
            <a:noAutofit/>
          </a:bodyPr>
          <a:lstStyle/>
          <a:p>
            <a:pPr/>
          </a:p>
        </p:txBody>
      </p:sp>
      <p:sp>
        <p:nvSpPr>
          <p:cNvPr id="67"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68" name="Body Level One…"/>
          <p:cNvSpPr txBox="1"/>
          <p:nvPr>
            <p:ph type="body" sz="half" idx="1"/>
          </p:nvPr>
        </p:nvSpPr>
        <p:spPr>
          <a:xfrm>
            <a:off x="825500" y="2768600"/>
            <a:ext cx="5422900" cy="6184900"/>
          </a:xfrm>
          <a:prstGeom prst="rect">
            <a:avLst/>
          </a:prstGeom>
        </p:spPr>
        <p:txBody>
          <a:bodyPr/>
          <a:lstStyle>
            <a:lvl1pPr marL="406400" indent="-406400">
              <a:spcBef>
                <a:spcPts val="3600"/>
              </a:spcBef>
              <a:buBlip>
                <a:blip r:embed="rId3"/>
              </a:buBlip>
              <a:defRPr sz="3200"/>
            </a:lvl1pPr>
            <a:lvl2pPr marL="812800" indent="-406400">
              <a:spcBef>
                <a:spcPts val="3600"/>
              </a:spcBef>
              <a:buBlip>
                <a:blip r:embed="rId3"/>
              </a:buBlip>
              <a:defRPr sz="3200"/>
            </a:lvl2pPr>
            <a:lvl3pPr marL="1219200" indent="-406400">
              <a:spcBef>
                <a:spcPts val="3600"/>
              </a:spcBef>
              <a:buBlip>
                <a:blip r:embed="rId3"/>
              </a:buBlip>
              <a:defRPr sz="3200"/>
            </a:lvl3pPr>
            <a:lvl4pPr marL="1625600" indent="-406400">
              <a:spcBef>
                <a:spcPts val="3600"/>
              </a:spcBef>
              <a:buBlip>
                <a:blip r:embed="rId3"/>
              </a:buBlip>
              <a:defRPr sz="3200"/>
            </a:lvl4pPr>
            <a:lvl5pPr marL="2032000" indent="-406400">
              <a:spcBef>
                <a:spcPts val="3600"/>
              </a:spcBef>
              <a:buBlip>
                <a:blip r:embed="rId3"/>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6"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pic>
        <p:nvPicPr>
          <p:cNvPr id="84" name="embossed_background.jpeg" descr="embossed_background.jpeg"/>
          <p:cNvPicPr>
            <a:picLocks noChangeAspect="1"/>
          </p:cNvPicPr>
          <p:nvPr/>
        </p:nvPicPr>
        <p:blipFill>
          <a:blip r:embed="rId2">
            <a:extLst/>
          </a:blip>
          <a:stretch>
            <a:fillRect/>
          </a:stretch>
        </p:blipFill>
        <p:spPr>
          <a:xfrm>
            <a:off x="647700" y="647700"/>
            <a:ext cx="11747500" cy="8472197"/>
          </a:xfrm>
          <a:prstGeom prst="rect">
            <a:avLst/>
          </a:prstGeom>
          <a:ln w="12700">
            <a:miter lim="400000"/>
          </a:ln>
        </p:spPr>
      </p:pic>
      <p:sp>
        <p:nvSpPr>
          <p:cNvPr id="85" name="Image"/>
          <p:cNvSpPr/>
          <p:nvPr>
            <p:ph type="pic" sz="quarter" idx="13"/>
          </p:nvPr>
        </p:nvSpPr>
        <p:spPr>
          <a:xfrm>
            <a:off x="6858000" y="4940300"/>
            <a:ext cx="5295900" cy="3915468"/>
          </a:xfrm>
          <a:prstGeom prst="rect">
            <a:avLst/>
          </a:prstGeom>
          <a:ln w="9525">
            <a:round/>
          </a:ln>
        </p:spPr>
        <p:txBody>
          <a:bodyPr lIns="91439" tIns="45719" rIns="91439" bIns="45719" anchor="t">
            <a:noAutofit/>
          </a:bodyPr>
          <a:lstStyle/>
          <a:p>
            <a:pPr/>
          </a:p>
        </p:txBody>
      </p:sp>
      <p:sp>
        <p:nvSpPr>
          <p:cNvPr id="86" name="Image"/>
          <p:cNvSpPr/>
          <p:nvPr>
            <p:ph type="pic" sz="quarter" idx="14"/>
          </p:nvPr>
        </p:nvSpPr>
        <p:spPr>
          <a:xfrm>
            <a:off x="6435877" y="904675"/>
            <a:ext cx="5869837" cy="3911601"/>
          </a:xfrm>
          <a:prstGeom prst="rect">
            <a:avLst/>
          </a:prstGeom>
          <a:ln w="9525">
            <a:round/>
          </a:ln>
        </p:spPr>
        <p:txBody>
          <a:bodyPr lIns="91439" tIns="45719" rIns="91439" bIns="45719" anchor="t">
            <a:noAutofit/>
          </a:bodyPr>
          <a:lstStyle/>
          <a:p>
            <a:pPr/>
          </a:p>
        </p:txBody>
      </p:sp>
      <p:sp>
        <p:nvSpPr>
          <p:cNvPr id="87" name="Image"/>
          <p:cNvSpPr/>
          <p:nvPr>
            <p:ph type="pic" sz="half" idx="15"/>
          </p:nvPr>
        </p:nvSpPr>
        <p:spPr>
          <a:xfrm>
            <a:off x="952500" y="889554"/>
            <a:ext cx="5831509" cy="8032158"/>
          </a:xfrm>
          <a:prstGeom prst="rect">
            <a:avLst/>
          </a:prstGeom>
          <a:ln w="9525">
            <a:round/>
          </a:ln>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825500" y="3733800"/>
            <a:ext cx="11353800" cy="2273300"/>
          </a:xfrm>
          <a:prstGeom prst="rect">
            <a:avLst/>
          </a:prstGeom>
          <a:ln w="12700">
            <a:miter lim="400000"/>
          </a:ln>
          <a:effectLst>
            <a:outerShdw sx="100000" sy="100000" kx="0" ky="0" algn="b" rotWithShape="0" blurRad="25400" dist="12700" dir="5400000">
              <a:srgbClr val="FFFFFF"/>
            </a:outerShdw>
          </a:effectLst>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825500" y="825500"/>
            <a:ext cx="11353800" cy="810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7299" y="8991600"/>
            <a:ext cx="342901" cy="406400"/>
          </a:xfrm>
          <a:prstGeom prst="rect">
            <a:avLst/>
          </a:prstGeom>
          <a:ln w="12700">
            <a:miter lim="400000"/>
          </a:ln>
          <a:effectLst>
            <a:outerShdw sx="100000" sy="100000" kx="0" ky="0" algn="b" rotWithShape="0" blurRad="12700" dist="12700" dir="5400000">
              <a:srgbClr val="FFFFFF">
                <a:alpha val="20000"/>
              </a:srgbClr>
            </a:outerShdw>
          </a:effectLst>
        </p:spPr>
        <p:txBody>
          <a:bodyPr wrap="none" lIns="50800" tIns="50800" rIns="50800" bIns="50800">
            <a:spAutoFit/>
          </a:bodyPr>
          <a:lstStyle>
            <a:lvl1pPr>
              <a:lnSpc>
                <a:spcPct val="100000"/>
              </a:lnSpc>
              <a:defRPr sz="1800">
                <a:latin typeface="Palatino"/>
                <a:ea typeface="Palatino"/>
                <a:cs typeface="Palatino"/>
                <a:sym typeface="Palatino"/>
              </a:defRPr>
            </a:lvl1pPr>
          </a:lstStyle>
          <a:p>
            <a:pPr>
              <a:defRPr>
                <a:effectLst/>
              </a:defRPr>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1pPr>
      <a:lvl2pPr marL="0" marR="0" indent="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2pPr>
      <a:lvl3pPr marL="0" marR="0" indent="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3pPr>
      <a:lvl4pPr marL="0" marR="0" indent="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4pPr>
      <a:lvl5pPr marL="0" marR="0" indent="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5pPr>
      <a:lvl6pPr marL="0" marR="0" indent="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6pPr>
      <a:lvl7pPr marL="0" marR="0" indent="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7pPr>
      <a:lvl8pPr marL="0" marR="0" indent="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8pPr>
      <a:lvl9pPr marL="0" marR="0" indent="0" algn="ctr" defTabSz="584200" rtl="0" latinLnBrk="0">
        <a:lnSpc>
          <a:spcPct val="90000"/>
        </a:lnSpc>
        <a:spcBef>
          <a:spcPts val="0"/>
        </a:spcBef>
        <a:spcAft>
          <a:spcPts val="0"/>
        </a:spcAft>
        <a:buClrTx/>
        <a:buSzTx/>
        <a:buFontTx/>
        <a:buNone/>
        <a:tabLst/>
        <a:defRPr b="0" baseline="0" cap="all" i="0" spc="320" strike="noStrike" sz="6400" u="none">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9pPr>
    </p:titleStyle>
    <p:bodyStyle>
      <a:lvl1pPr marL="4318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1pPr>
      <a:lvl2pPr marL="8636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2pPr>
      <a:lvl3pPr marL="12954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3pPr>
      <a:lvl4pPr marL="17272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4pPr>
      <a:lvl5pPr marL="21590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5pPr>
      <a:lvl6pPr marL="25908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6pPr>
      <a:lvl7pPr marL="30226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7pPr>
      <a:lvl8pPr marL="34544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8pPr>
      <a:lvl9pPr marL="3886200" marR="0" indent="-431800" algn="l" defTabSz="584200" rtl="0" latinLnBrk="0">
        <a:lnSpc>
          <a:spcPct val="120000"/>
        </a:lnSpc>
        <a:spcBef>
          <a:spcPts val="5200"/>
        </a:spcBef>
        <a:spcAft>
          <a:spcPts val="0"/>
        </a:spcAft>
        <a:buClrTx/>
        <a:buSzPct val="35000"/>
        <a:buFontTx/>
        <a:buBlip>
          <a:blip r:embed="rId3"/>
        </a:buBlip>
        <a:tabLst/>
        <a:defRPr b="0" baseline="0" cap="none" i="0" spc="0" strike="noStrike" sz="3600" u="none">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mailto:hackerman@missouri.edu"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mailto:hackerman@missouri.edu" TargetMode="External"/><Relationship Id="rId4" Type="http://schemas.openxmlformats.org/officeDocument/2006/relationships/image" Target="../media/image14.png"/><Relationship Id="rId5" Type="http://schemas.openxmlformats.org/officeDocument/2006/relationships/hyperlink" Target="mailto:lol@gotem.tk"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s://mxtoolbox.com/EmailHeaders.aspx" TargetMode="External"/><Relationship Id="rId5" Type="http://schemas.openxmlformats.org/officeDocument/2006/relationships/hyperlink" Target="https://mha.azurewebsites.net/" TargetMode="External"/><Relationship Id="rId6" Type="http://schemas.openxmlformats.org/officeDocument/2006/relationships/hyperlink" Target="https://github.com/lnxg33k/email-header-analyzer"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hyperlink" Target="https://any.run"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mailto:hackerman@missouri.edu" TargetMode="External"/><Relationship Id="rId3" Type="http://schemas.openxmlformats.org/officeDocument/2006/relationships/image" Target="../media/image1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Outlook_2010_3.png" descr="Outlook_2010_3.png"/>
          <p:cNvPicPr>
            <a:picLocks noChangeAspect="0"/>
          </p:cNvPicPr>
          <p:nvPr>
            <p:ph type="pic" idx="13"/>
          </p:nvPr>
        </p:nvPicPr>
        <p:blipFill>
          <a:blip r:embed="rId2">
            <a:extLst/>
          </a:blip>
          <a:stretch>
            <a:fillRect/>
          </a:stretch>
        </p:blipFill>
        <p:spPr>
          <a:xfrm>
            <a:off x="698500" y="723900"/>
            <a:ext cx="4064000" cy="5575300"/>
          </a:xfrm>
          <a:prstGeom prst="rect">
            <a:avLst/>
          </a:prstGeom>
        </p:spPr>
      </p:pic>
      <p:pic>
        <p:nvPicPr>
          <p:cNvPr id="122" name="unknown.jpg" descr="unknown.jpg"/>
          <p:cNvPicPr>
            <a:picLocks noChangeAspect="0"/>
          </p:cNvPicPr>
          <p:nvPr>
            <p:ph type="pic" idx="14"/>
          </p:nvPr>
        </p:nvPicPr>
        <p:blipFill>
          <a:blip r:embed="rId3">
            <a:extLst/>
          </a:blip>
          <a:stretch>
            <a:fillRect/>
          </a:stretch>
        </p:blipFill>
        <p:spPr>
          <a:xfrm>
            <a:off x="4978400" y="723900"/>
            <a:ext cx="7289800" cy="5575300"/>
          </a:xfrm>
          <a:prstGeom prst="rect">
            <a:avLst/>
          </a:prstGeom>
        </p:spPr>
      </p:pic>
      <p:sp>
        <p:nvSpPr>
          <p:cNvPr id="123" name="E-mail headers 101"/>
          <p:cNvSpPr txBox="1"/>
          <p:nvPr>
            <p:ph type="title"/>
          </p:nvPr>
        </p:nvSpPr>
        <p:spPr>
          <a:prstGeom prst="rect">
            <a:avLst/>
          </a:prstGeom>
        </p:spPr>
        <p:txBody>
          <a:bodyPr/>
          <a:lstStyle/>
          <a:p>
            <a:pPr lvl="1">
              <a:defRPr>
                <a:solidFill>
                  <a:srgbClr val="FBF9E6"/>
                </a:solidFill>
                <a:effectLst>
                  <a:outerShdw sx="100000" sy="100000" kx="0" ky="0" algn="b" rotWithShape="0" blurRad="25400" dist="25400" dir="16200000">
                    <a:srgbClr val="3A3A3A">
                      <a:alpha val="70000"/>
                    </a:srgbClr>
                  </a:outerShdw>
                </a:effectLst>
              </a:defRPr>
            </a:pPr>
            <a:r>
              <a:t>E-mail headers 101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f05.png" descr="f05.png"/>
          <p:cNvPicPr>
            <a:picLocks noChangeAspect="1"/>
          </p:cNvPicPr>
          <p:nvPr/>
        </p:nvPicPr>
        <p:blipFill>
          <a:blip r:embed="rId3">
            <a:extLst/>
          </a:blip>
          <a:stretch>
            <a:fillRect/>
          </a:stretch>
        </p:blipFill>
        <p:spPr>
          <a:xfrm>
            <a:off x="2184400" y="558800"/>
            <a:ext cx="8636000" cy="8636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from"/>
          <p:cNvSpPr txBox="1"/>
          <p:nvPr/>
        </p:nvSpPr>
        <p:spPr>
          <a:xfrm>
            <a:off x="871578" y="1573971"/>
            <a:ext cx="6025307" cy="321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600"/>
            </a:lvl1pPr>
          </a:lstStyle>
          <a:p>
            <a:pPr/>
            <a:r>
              <a:t>from</a:t>
            </a:r>
          </a:p>
        </p:txBody>
      </p:sp>
      <p:sp>
        <p:nvSpPr>
          <p:cNvPr id="177" name="date"/>
          <p:cNvSpPr txBox="1"/>
          <p:nvPr/>
        </p:nvSpPr>
        <p:spPr>
          <a:xfrm>
            <a:off x="6558763" y="5333220"/>
            <a:ext cx="5344865" cy="321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600"/>
            </a:lvl1pPr>
          </a:lstStyle>
          <a:p>
            <a:pPr/>
            <a:r>
              <a:t>date</a:t>
            </a:r>
          </a:p>
        </p:txBody>
      </p:sp>
      <p:sp>
        <p:nvSpPr>
          <p:cNvPr id="178" name="yes seriously"/>
          <p:cNvSpPr txBox="1"/>
          <p:nvPr/>
        </p:nvSpPr>
        <p:spPr>
          <a:xfrm>
            <a:off x="791734" y="8616842"/>
            <a:ext cx="238680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yes seriously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o"/>
          <p:cNvSpPr txBox="1"/>
          <p:nvPr/>
        </p:nvSpPr>
        <p:spPr>
          <a:xfrm>
            <a:off x="1485227" y="587825"/>
            <a:ext cx="889193"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to</a:t>
            </a:r>
          </a:p>
        </p:txBody>
      </p:sp>
      <p:sp>
        <p:nvSpPr>
          <p:cNvPr id="183" name="subject"/>
          <p:cNvSpPr txBox="1"/>
          <p:nvPr/>
        </p:nvSpPr>
        <p:spPr>
          <a:xfrm>
            <a:off x="5989942" y="4603413"/>
            <a:ext cx="2867715"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subject</a:t>
            </a:r>
          </a:p>
        </p:txBody>
      </p:sp>
      <p:sp>
        <p:nvSpPr>
          <p:cNvPr id="184" name="cc"/>
          <p:cNvSpPr txBox="1"/>
          <p:nvPr/>
        </p:nvSpPr>
        <p:spPr>
          <a:xfrm>
            <a:off x="790481" y="3978316"/>
            <a:ext cx="910159"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cc</a:t>
            </a:r>
          </a:p>
        </p:txBody>
      </p:sp>
      <p:sp>
        <p:nvSpPr>
          <p:cNvPr id="185" name="bcc"/>
          <p:cNvSpPr txBox="1"/>
          <p:nvPr/>
        </p:nvSpPr>
        <p:spPr>
          <a:xfrm>
            <a:off x="3144822" y="4798799"/>
            <a:ext cx="1400939"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bcc</a:t>
            </a:r>
          </a:p>
        </p:txBody>
      </p:sp>
      <p:sp>
        <p:nvSpPr>
          <p:cNvPr id="186" name="content-type"/>
          <p:cNvSpPr txBox="1"/>
          <p:nvPr/>
        </p:nvSpPr>
        <p:spPr>
          <a:xfrm>
            <a:off x="7043760" y="6393669"/>
            <a:ext cx="5034503"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content-type</a:t>
            </a:r>
          </a:p>
        </p:txBody>
      </p:sp>
      <p:sp>
        <p:nvSpPr>
          <p:cNvPr id="187" name="message-id"/>
          <p:cNvSpPr txBox="1"/>
          <p:nvPr/>
        </p:nvSpPr>
        <p:spPr>
          <a:xfrm>
            <a:off x="634949" y="7573689"/>
            <a:ext cx="4466277"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message-id</a:t>
            </a:r>
          </a:p>
        </p:txBody>
      </p:sp>
      <p:sp>
        <p:nvSpPr>
          <p:cNvPr id="188" name="reply-to"/>
          <p:cNvSpPr txBox="1"/>
          <p:nvPr/>
        </p:nvSpPr>
        <p:spPr>
          <a:xfrm>
            <a:off x="7711778" y="3369869"/>
            <a:ext cx="3182207"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reply-to</a:t>
            </a:r>
          </a:p>
        </p:txBody>
      </p:sp>
      <p:sp>
        <p:nvSpPr>
          <p:cNvPr id="189" name="sender"/>
          <p:cNvSpPr txBox="1"/>
          <p:nvPr/>
        </p:nvSpPr>
        <p:spPr>
          <a:xfrm>
            <a:off x="8588157" y="882830"/>
            <a:ext cx="2720096"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sender</a:t>
            </a:r>
          </a:p>
        </p:txBody>
      </p:sp>
      <p:sp>
        <p:nvSpPr>
          <p:cNvPr id="190" name="received"/>
          <p:cNvSpPr txBox="1"/>
          <p:nvPr/>
        </p:nvSpPr>
        <p:spPr>
          <a:xfrm>
            <a:off x="5587736" y="8292763"/>
            <a:ext cx="3337100"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received</a:t>
            </a:r>
          </a:p>
        </p:txBody>
      </p:sp>
      <p:sp>
        <p:nvSpPr>
          <p:cNvPr id="191" name="return-path"/>
          <p:cNvSpPr txBox="1"/>
          <p:nvPr/>
        </p:nvSpPr>
        <p:spPr>
          <a:xfrm>
            <a:off x="1513954" y="2942222"/>
            <a:ext cx="4662675"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return-path</a:t>
            </a:r>
          </a:p>
        </p:txBody>
      </p:sp>
      <p:sp>
        <p:nvSpPr>
          <p:cNvPr id="192" name="received-spf"/>
          <p:cNvSpPr txBox="1"/>
          <p:nvPr/>
        </p:nvSpPr>
        <p:spPr>
          <a:xfrm>
            <a:off x="1191040" y="6264605"/>
            <a:ext cx="4829120"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received-spf</a:t>
            </a:r>
          </a:p>
        </p:txBody>
      </p:sp>
      <p:sp>
        <p:nvSpPr>
          <p:cNvPr id="193" name="dkim-signature"/>
          <p:cNvSpPr txBox="1"/>
          <p:nvPr/>
        </p:nvSpPr>
        <p:spPr>
          <a:xfrm>
            <a:off x="3094880" y="1765780"/>
            <a:ext cx="6073398"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900"/>
            </a:lvl1pPr>
          </a:lstStyle>
          <a:p>
            <a:pPr/>
            <a:r>
              <a:t>dkim-signature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field name"/>
          <p:cNvSpPr txBox="1"/>
          <p:nvPr/>
        </p:nvSpPr>
        <p:spPr>
          <a:xfrm>
            <a:off x="1386797" y="1390289"/>
            <a:ext cx="4851004" cy="1257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field name</a:t>
            </a:r>
          </a:p>
        </p:txBody>
      </p:sp>
      <p:sp>
        <p:nvSpPr>
          <p:cNvPr id="198" name=":"/>
          <p:cNvSpPr txBox="1"/>
          <p:nvPr/>
        </p:nvSpPr>
        <p:spPr>
          <a:xfrm>
            <a:off x="6435576" y="1390289"/>
            <a:ext cx="431801" cy="1257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t>
            </a:r>
          </a:p>
        </p:txBody>
      </p:sp>
      <p:sp>
        <p:nvSpPr>
          <p:cNvPr id="199" name="field body"/>
          <p:cNvSpPr txBox="1"/>
          <p:nvPr/>
        </p:nvSpPr>
        <p:spPr>
          <a:xfrm>
            <a:off x="7065151" y="1390289"/>
            <a:ext cx="4552852" cy="1257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field body</a:t>
            </a:r>
          </a:p>
        </p:txBody>
      </p:sp>
      <p:sp>
        <p:nvSpPr>
          <p:cNvPr id="200" name="From: hackerman@missouri.edu"/>
          <p:cNvSpPr txBox="1"/>
          <p:nvPr/>
        </p:nvSpPr>
        <p:spPr>
          <a:xfrm>
            <a:off x="506611" y="4362449"/>
            <a:ext cx="11991579"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400"/>
            </a:pPr>
            <a:r>
              <a:t>From: </a:t>
            </a:r>
            <a:r>
              <a:rPr u="sng">
                <a:hlinkClick r:id="rId3" invalidUrl="" action="" tgtFrame="" tooltip="" history="1" highlightClick="0" endSnd="0"/>
              </a:rPr>
              <a:t>hackerman@missouri.edu</a:t>
            </a:r>
          </a:p>
        </p:txBody>
      </p:sp>
      <p:sp>
        <p:nvSpPr>
          <p:cNvPr id="201" name="Date: Mon, 20 Apr 2020 16:20:00 +0100"/>
          <p:cNvSpPr txBox="1"/>
          <p:nvPr/>
        </p:nvSpPr>
        <p:spPr>
          <a:xfrm>
            <a:off x="295981" y="5469102"/>
            <a:ext cx="12412838"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lvl1pPr>
          </a:lstStyle>
          <a:p>
            <a:pPr/>
            <a:r>
              <a:t>Date: Mon, 20 Apr 2020 16:20:00 +0100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pine_1.jpg" descr="pine_1.jpg"/>
          <p:cNvPicPr>
            <a:picLocks noChangeAspect="1"/>
          </p:cNvPicPr>
          <p:nvPr/>
        </p:nvPicPr>
        <p:blipFill>
          <a:blip r:embed="rId3">
            <a:extLst/>
          </a:blip>
          <a:stretch>
            <a:fillRect/>
          </a:stretch>
        </p:blipFill>
        <p:spPr>
          <a:xfrm>
            <a:off x="767922" y="315513"/>
            <a:ext cx="11468956" cy="912257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field name"/>
          <p:cNvSpPr txBox="1"/>
          <p:nvPr/>
        </p:nvSpPr>
        <p:spPr>
          <a:xfrm>
            <a:off x="1386797" y="1390289"/>
            <a:ext cx="4851004" cy="1257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field name</a:t>
            </a:r>
          </a:p>
        </p:txBody>
      </p:sp>
      <p:sp>
        <p:nvSpPr>
          <p:cNvPr id="210" name=":"/>
          <p:cNvSpPr txBox="1"/>
          <p:nvPr/>
        </p:nvSpPr>
        <p:spPr>
          <a:xfrm>
            <a:off x="6435576" y="1390289"/>
            <a:ext cx="431801" cy="1257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a:t>
            </a:r>
          </a:p>
        </p:txBody>
      </p:sp>
      <p:sp>
        <p:nvSpPr>
          <p:cNvPr id="211" name="field body"/>
          <p:cNvSpPr txBox="1"/>
          <p:nvPr/>
        </p:nvSpPr>
        <p:spPr>
          <a:xfrm>
            <a:off x="7065151" y="1390289"/>
            <a:ext cx="4552852" cy="1257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pPr/>
            <a:r>
              <a:t>field body</a:t>
            </a:r>
          </a:p>
        </p:txBody>
      </p:sp>
      <p:sp>
        <p:nvSpPr>
          <p:cNvPr id="212" name="From: hackerman@missouri.edu"/>
          <p:cNvSpPr txBox="1"/>
          <p:nvPr/>
        </p:nvSpPr>
        <p:spPr>
          <a:xfrm>
            <a:off x="506611" y="4362449"/>
            <a:ext cx="11991579"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400"/>
            </a:pPr>
            <a:r>
              <a:t>From: </a:t>
            </a:r>
            <a:r>
              <a:rPr u="sng">
                <a:hlinkClick r:id="rId3" invalidUrl="" action="" tgtFrame="" tooltip="" history="1" highlightClick="0" endSnd="0"/>
              </a:rPr>
              <a:t>hackerman@missouri.edu</a:t>
            </a:r>
          </a:p>
        </p:txBody>
      </p:sp>
      <p:sp>
        <p:nvSpPr>
          <p:cNvPr id="213" name="Date: Mon, 20 Apr 2020 16:20:00 +0100"/>
          <p:cNvSpPr txBox="1"/>
          <p:nvPr/>
        </p:nvSpPr>
        <p:spPr>
          <a:xfrm>
            <a:off x="295981" y="5469102"/>
            <a:ext cx="12412838"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lvl1pPr>
          </a:lstStyle>
          <a:p>
            <a:pPr/>
            <a:r>
              <a:t>Date: Mon, 20 Apr 2020 16:20:00 +0100</a:t>
            </a:r>
          </a:p>
        </p:txBody>
      </p:sp>
      <p:pic>
        <p:nvPicPr>
          <p:cNvPr id="214" name="f05.png" descr="f05.png"/>
          <p:cNvPicPr>
            <a:picLocks noChangeAspect="1"/>
          </p:cNvPicPr>
          <p:nvPr/>
        </p:nvPicPr>
        <p:blipFill>
          <a:blip r:embed="rId4">
            <a:extLst/>
          </a:blip>
          <a:stretch>
            <a:fillRect/>
          </a:stretch>
        </p:blipFill>
        <p:spPr>
          <a:xfrm rot="806396">
            <a:off x="11251523" y="6310423"/>
            <a:ext cx="1464666" cy="1464666"/>
          </a:xfrm>
          <a:prstGeom prst="rect">
            <a:avLst/>
          </a:prstGeom>
          <a:ln w="12700">
            <a:miter lim="400000"/>
          </a:ln>
        </p:spPr>
      </p:pic>
      <p:sp>
        <p:nvSpPr>
          <p:cNvPr id="215" name="…"/>
          <p:cNvSpPr txBox="1"/>
          <p:nvPr/>
        </p:nvSpPr>
        <p:spPr>
          <a:xfrm>
            <a:off x="6035228" y="6414106"/>
            <a:ext cx="934344" cy="1257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E24430"/>
                </a:solidFill>
              </a:defRPr>
            </a:lvl1pPr>
          </a:lstStyle>
          <a:p>
            <a:pPr/>
            <a:r>
              <a:t>…</a:t>
            </a:r>
          </a:p>
        </p:txBody>
      </p:sp>
      <p:sp>
        <p:nvSpPr>
          <p:cNvPr id="216" name="Sender: lol@gotem.tk"/>
          <p:cNvSpPr txBox="1"/>
          <p:nvPr/>
        </p:nvSpPr>
        <p:spPr>
          <a:xfrm>
            <a:off x="2541984" y="8066384"/>
            <a:ext cx="7920832"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400">
                <a:solidFill>
                  <a:srgbClr val="E24530"/>
                </a:solidFill>
              </a:defRPr>
            </a:pPr>
            <a:r>
              <a:t>Sender: </a:t>
            </a:r>
            <a:r>
              <a:rPr u="sng">
                <a:hlinkClick r:id="rId5" invalidUrl="" action="" tgtFrame="" tooltip="" history="1" highlightClick="0" endSnd="0"/>
              </a:rPr>
              <a:t>lol@gotem.tk</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170714144546-dmx-rapper-large-169.jpg" descr="170714144546-dmx-rapper-large-169.jpg"/>
          <p:cNvPicPr>
            <a:picLocks noChangeAspect="1"/>
          </p:cNvPicPr>
          <p:nvPr/>
        </p:nvPicPr>
        <p:blipFill>
          <a:blip r:embed="rId3">
            <a:extLst/>
          </a:blip>
          <a:stretch>
            <a:fillRect/>
          </a:stretch>
        </p:blipFill>
        <p:spPr>
          <a:xfrm>
            <a:off x="297906" y="1383400"/>
            <a:ext cx="12408988" cy="69868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Header parsing tools"/>
          <p:cNvSpPr txBox="1"/>
          <p:nvPr>
            <p:ph type="title"/>
          </p:nvPr>
        </p:nvSpPr>
        <p:spPr>
          <a:prstGeom prst="rect">
            <a:avLst/>
          </a:prstGeom>
        </p:spPr>
        <p:txBody>
          <a:bodyPr/>
          <a:lstStyle/>
          <a:p>
            <a:pPr/>
            <a:r>
              <a:t>Header parsing tools</a:t>
            </a:r>
          </a:p>
        </p:txBody>
      </p:sp>
      <p:sp>
        <p:nvSpPr>
          <p:cNvPr id="225" name="MxToolbox (https://mxtoolbox.com/EmailHeaders.aspx)…"/>
          <p:cNvSpPr txBox="1"/>
          <p:nvPr>
            <p:ph type="body" idx="1"/>
          </p:nvPr>
        </p:nvSpPr>
        <p:spPr>
          <a:prstGeom prst="rect">
            <a:avLst/>
          </a:prstGeom>
        </p:spPr>
        <p:txBody>
          <a:bodyPr/>
          <a:lstStyle/>
          <a:p>
            <a:pPr>
              <a:buBlip>
                <a:blip r:embed="rId3"/>
              </a:buBlip>
            </a:pPr>
            <a:r>
              <a:t>MxToolbox (</a:t>
            </a:r>
            <a:r>
              <a:rPr u="sng">
                <a:hlinkClick r:id="rId4" invalidUrl="" action="" tgtFrame="" tooltip="" history="1" highlightClick="0" endSnd="0"/>
              </a:rPr>
              <a:t>https://mxtoolbox.com/EmailHeaders.aspx</a:t>
            </a:r>
            <a:r>
              <a:t>)</a:t>
            </a:r>
          </a:p>
          <a:p>
            <a:pPr>
              <a:buBlip>
                <a:blip r:embed="rId3"/>
              </a:buBlip>
            </a:pPr>
            <a:r>
              <a:t>Microsoft (</a:t>
            </a:r>
            <a:r>
              <a:rPr u="sng">
                <a:hlinkClick r:id="rId5" invalidUrl="" action="" tgtFrame="" tooltip="" history="1" highlightClick="0" endSnd="0"/>
              </a:rPr>
              <a:t>https://mha.azurewebsites.net/</a:t>
            </a:r>
            <a:r>
              <a:t>)</a:t>
            </a:r>
          </a:p>
          <a:p>
            <a:pPr>
              <a:buBlip>
                <a:blip r:embed="rId3"/>
              </a:buBlip>
            </a:pPr>
            <a:r>
              <a:t>MHA (</a:t>
            </a:r>
            <a:r>
              <a:rPr u="sng">
                <a:hlinkClick r:id="rId6" invalidUrl="" action="" tgtFrame="" tooltip="" history="1" highlightClick="0" endSnd="0"/>
              </a:rPr>
              <a:t>https://github.com/lnxg33k/email-header-analyzer</a:t>
            </a:r>
            <a:r>
              <a:t>)</a:t>
            </a:r>
          </a:p>
          <a:p>
            <a:pPr>
              <a:buBlip>
                <a:blip r:embed="rId3"/>
              </a:buBlip>
            </a:pPr>
            <a:r>
              <a:t>(and many more)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https://bit.ly/3btiR0p"/>
          <p:cNvSpPr txBox="1"/>
          <p:nvPr/>
        </p:nvSpPr>
        <p:spPr>
          <a:xfrm>
            <a:off x="361240" y="4127500"/>
            <a:ext cx="12282321"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700"/>
            </a:lvl1pPr>
          </a:lstStyle>
          <a:p>
            <a:pPr/>
            <a:r>
              <a:t>https://bit.ly/3btiR0p</a:t>
            </a:r>
          </a:p>
        </p:txBody>
      </p:sp>
      <p:sp>
        <p:nvSpPr>
          <p:cNvPr id="230" name="Arrow"/>
          <p:cNvSpPr/>
          <p:nvPr/>
        </p:nvSpPr>
        <p:spPr>
          <a:xfrm rot="16214575">
            <a:off x="5521829" y="6162308"/>
            <a:ext cx="2079016" cy="1270001"/>
          </a:xfrm>
          <a:prstGeom prst="rightArrow">
            <a:avLst>
              <a:gd name="adj1" fmla="val 32000"/>
              <a:gd name="adj2" fmla="val 64000"/>
            </a:avLst>
          </a:prstGeom>
          <a:blipFill>
            <a:blip r:embed="rId3"/>
          </a:blipFill>
          <a:ln w="12700">
            <a:miter lim="400000"/>
          </a:ln>
        </p:spPr>
        <p:txBody>
          <a:bodyPr lIns="50800" tIns="50800" rIns="50800" bIns="50800" anchor="ctr"/>
          <a:lstStyle/>
          <a:p>
            <a:pPr>
              <a:lnSpc>
                <a:spcPct val="100000"/>
              </a:lnSpc>
              <a:defRPr>
                <a:solidFill>
                  <a:srgbClr val="F3F1DF"/>
                </a:solidFill>
                <a:effectLst/>
              </a:defRPr>
            </a:pPr>
          </a:p>
        </p:txBody>
      </p:sp>
      <p:sp>
        <p:nvSpPr>
          <p:cNvPr id="231" name="Go grab the headers here to follow along"/>
          <p:cNvSpPr txBox="1"/>
          <p:nvPr/>
        </p:nvSpPr>
        <p:spPr>
          <a:xfrm>
            <a:off x="341696" y="8191341"/>
            <a:ext cx="12321407"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vl1pPr>
          </a:lstStyle>
          <a:p>
            <a:pPr/>
            <a:r>
              <a:t>Go grab the headers here to follow along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v02fk4zE_6jpuzpBhnxnrd8tStiudFJmTQOUayJYbcKcJc4RCeZ6LWxyWAFt7ZhlWGUcLeGuhkfJV4Qps6HLgqIsZe5depTBPc0j6wvD_sIPPsJpG1eHV8iBWgGtr0p58b47GhY.jpg" descr="v02fk4zE_6jpuzpBhnxnrd8tStiudFJmTQOUayJYbcKcJc4RCeZ6LWxyWAFt7ZhlWGUcLeGuhkfJV4Qps6HLgqIsZe5depTBPc0j6wvD_sIPPsJpG1eHV8iBWgGtr0p58b47GhY.jpg"/>
          <p:cNvPicPr>
            <a:picLocks noChangeAspect="1"/>
          </p:cNvPicPr>
          <p:nvPr/>
        </p:nvPicPr>
        <p:blipFill>
          <a:blip r:embed="rId3">
            <a:extLst/>
          </a:blip>
          <a:stretch>
            <a:fillRect/>
          </a:stretch>
        </p:blipFill>
        <p:spPr>
          <a:xfrm>
            <a:off x="307812" y="1086795"/>
            <a:ext cx="12389176" cy="7580010"/>
          </a:xfrm>
          <a:prstGeom prst="rect">
            <a:avLst/>
          </a:prstGeom>
          <a:ln w="12700">
            <a:miter lim="400000"/>
          </a:ln>
        </p:spPr>
      </p:pic>
      <p:sp>
        <p:nvSpPr>
          <p:cNvPr id="236" name="?"/>
          <p:cNvSpPr txBox="1"/>
          <p:nvPr/>
        </p:nvSpPr>
        <p:spPr>
          <a:xfrm>
            <a:off x="5842992" y="3219450"/>
            <a:ext cx="1572816" cy="356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0">
                <a:solidFill>
                  <a:srgbClr val="ED453A"/>
                </a:solidFill>
              </a:defRPr>
            </a:lvl1pPr>
          </a:lstStyle>
          <a:p>
            <a:pPr/>
            <a:r>
              <a:t>?</a:t>
            </a:r>
          </a:p>
        </p:txBody>
      </p:sp>
      <p:sp>
        <p:nvSpPr>
          <p:cNvPr id="237" name="https://bit.ly/3btiR0p"/>
          <p:cNvSpPr txBox="1"/>
          <p:nvPr/>
        </p:nvSpPr>
        <p:spPr>
          <a:xfrm>
            <a:off x="3873658" y="7717290"/>
            <a:ext cx="5257484"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solidFill>
                  <a:srgbClr val="EC453A"/>
                </a:solidFill>
              </a:defRPr>
            </a:lvl1pPr>
          </a:lstStyle>
          <a:p>
            <a:pPr/>
            <a:r>
              <a:t>https://bit.ly/3btiR0p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Who is this guy"/>
          <p:cNvSpPr txBox="1"/>
          <p:nvPr>
            <p:ph type="title"/>
          </p:nvPr>
        </p:nvSpPr>
        <p:spPr>
          <a:prstGeom prst="rect">
            <a:avLst/>
          </a:prstGeom>
        </p:spPr>
        <p:txBody>
          <a:bodyPr/>
          <a:lstStyle/>
          <a:p>
            <a:pPr/>
            <a:r>
              <a:t>Who is this guy</a:t>
            </a:r>
          </a:p>
        </p:txBody>
      </p:sp>
      <p:sp>
        <p:nvSpPr>
          <p:cNvPr id="126" name="Aaron J. Scantlin…"/>
          <p:cNvSpPr txBox="1"/>
          <p:nvPr/>
        </p:nvSpPr>
        <p:spPr>
          <a:xfrm>
            <a:off x="769547" y="2953030"/>
            <a:ext cx="8884413" cy="572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lnSpc>
                <a:spcPct val="100000"/>
              </a:lnSpc>
              <a:spcBef>
                <a:spcPts val="3600"/>
              </a:spcBef>
              <a:buSzPct val="30000"/>
              <a:buBlip>
                <a:blip r:embed="rId2"/>
              </a:buBlip>
              <a:defRPr sz="3600">
                <a:solidFill>
                  <a:srgbClr val="000000"/>
                </a:solidFill>
                <a:effectLst>
                  <a:outerShdw sx="100000" sy="100000" kx="0" ky="0" algn="b" rotWithShape="0" blurRad="50800" dist="38100" dir="5400000">
                    <a:srgbClr val="000000"/>
                  </a:outerShdw>
                </a:effectLst>
                <a:latin typeface="Helvetica Neue Light"/>
                <a:ea typeface="Helvetica Neue Light"/>
                <a:cs typeface="Helvetica Neue Light"/>
                <a:sym typeface="Helvetica Neue Light"/>
              </a:defRPr>
            </a:pPr>
            <a:r>
              <a:t>Aaron J. Scantlin</a:t>
            </a:r>
          </a:p>
          <a:p>
            <a:pPr marL="444500" indent="-444500" algn="l">
              <a:lnSpc>
                <a:spcPct val="100000"/>
              </a:lnSpc>
              <a:spcBef>
                <a:spcPts val="3600"/>
              </a:spcBef>
              <a:buSzPct val="30000"/>
              <a:buBlip>
                <a:blip r:embed="rId2"/>
              </a:buBlip>
              <a:defRPr sz="3600">
                <a:solidFill>
                  <a:srgbClr val="000000"/>
                </a:solidFill>
                <a:effectLst>
                  <a:outerShdw sx="100000" sy="100000" kx="0" ky="0" algn="b" rotWithShape="0" blurRad="50800" dist="38100" dir="5400000">
                    <a:srgbClr val="000000"/>
                  </a:outerShdw>
                </a:effectLst>
                <a:latin typeface="Helvetica Neue Light"/>
                <a:ea typeface="Helvetica Neue Light"/>
                <a:cs typeface="Helvetica Neue Light"/>
                <a:sym typeface="Helvetica Neue Light"/>
              </a:defRPr>
            </a:pPr>
            <a:r>
              <a:t>Adjunct Professor - College of Engineering</a:t>
            </a:r>
          </a:p>
          <a:p>
            <a:pPr marL="444500" indent="-444500" algn="l">
              <a:lnSpc>
                <a:spcPct val="100000"/>
              </a:lnSpc>
              <a:spcBef>
                <a:spcPts val="3600"/>
              </a:spcBef>
              <a:buSzPct val="30000"/>
              <a:buBlip>
                <a:blip r:embed="rId2"/>
              </a:buBlip>
              <a:defRPr sz="3600">
                <a:solidFill>
                  <a:srgbClr val="000000"/>
                </a:solidFill>
                <a:effectLst>
                  <a:outerShdw sx="100000" sy="100000" kx="0" ky="0" algn="b" rotWithShape="0" blurRad="50800" dist="38100" dir="5400000">
                    <a:srgbClr val="000000"/>
                  </a:outerShdw>
                </a:effectLst>
                <a:latin typeface="Helvetica Neue Light"/>
                <a:ea typeface="Helvetica Neue Light"/>
                <a:cs typeface="Helvetica Neue Light"/>
                <a:sym typeface="Helvetica Neue Light"/>
              </a:defRPr>
            </a:pPr>
            <a:r>
              <a:t>Security Analyst - MU Division of IT</a:t>
            </a:r>
          </a:p>
          <a:p>
            <a:pPr marL="444500" indent="-444500" algn="l">
              <a:lnSpc>
                <a:spcPct val="100000"/>
              </a:lnSpc>
              <a:spcBef>
                <a:spcPts val="3600"/>
              </a:spcBef>
              <a:buSzPct val="30000"/>
              <a:buBlip>
                <a:blip r:embed="rId2"/>
              </a:buBlip>
              <a:defRPr sz="3600">
                <a:solidFill>
                  <a:srgbClr val="000000"/>
                </a:solidFill>
                <a:effectLst>
                  <a:outerShdw sx="100000" sy="100000" kx="0" ky="0" algn="b" rotWithShape="0" blurRad="50800" dist="38100" dir="5400000">
                    <a:srgbClr val="000000"/>
                  </a:outerShdw>
                </a:effectLst>
                <a:latin typeface="Helvetica Neue Light"/>
                <a:ea typeface="Helvetica Neue Light"/>
                <a:cs typeface="Helvetica Neue Light"/>
                <a:sym typeface="Helvetica Neue Light"/>
              </a:defRPr>
            </a:pPr>
            <a:r>
              <a:t>Conduct Committee/DJ/Speaker - SecKC</a:t>
            </a:r>
          </a:p>
          <a:p>
            <a:pPr marL="444500" indent="-444500" algn="l">
              <a:lnSpc>
                <a:spcPct val="100000"/>
              </a:lnSpc>
              <a:spcBef>
                <a:spcPts val="3600"/>
              </a:spcBef>
              <a:buSzPct val="30000"/>
              <a:buBlip>
                <a:blip r:embed="rId2"/>
              </a:buBlip>
              <a:defRPr sz="3600">
                <a:solidFill>
                  <a:srgbClr val="000000"/>
                </a:solidFill>
                <a:effectLst>
                  <a:outerShdw sx="100000" sy="100000" kx="0" ky="0" algn="b" rotWithShape="0" blurRad="50800" dist="38100" dir="5400000">
                    <a:srgbClr val="000000"/>
                  </a:outerShdw>
                </a:effectLst>
                <a:latin typeface="Helvetica Neue Light"/>
                <a:ea typeface="Helvetica Neue Light"/>
                <a:cs typeface="Helvetica Neue Light"/>
                <a:sym typeface="Helvetica Neue Light"/>
              </a:defRPr>
            </a:pPr>
            <a:r>
              <a:t>GSEC, GCFA certified</a:t>
            </a:r>
          </a:p>
          <a:p>
            <a:pPr marL="444500" indent="-444500" algn="l">
              <a:lnSpc>
                <a:spcPct val="100000"/>
              </a:lnSpc>
              <a:spcBef>
                <a:spcPts val="3600"/>
              </a:spcBef>
              <a:buSzPct val="30000"/>
              <a:buBlip>
                <a:blip r:embed="rId2"/>
              </a:buBlip>
              <a:defRPr b="1" i="1" sz="3600">
                <a:solidFill>
                  <a:srgbClr val="000000"/>
                </a:solidFill>
                <a:effectLst>
                  <a:outerShdw sx="100000" sy="100000" kx="0" ky="0" algn="b" rotWithShape="0" blurRad="50800" dist="38100" dir="5400000">
                    <a:srgbClr val="000000"/>
                  </a:outerShdw>
                </a:effectLst>
                <a:latin typeface="Helvetica Neue"/>
                <a:ea typeface="Helvetica Neue"/>
                <a:cs typeface="Helvetica Neue"/>
                <a:sym typeface="Helvetica Neue"/>
              </a:defRPr>
            </a:pPr>
            <a:r>
              <a:t>Huge nerd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Screen Shot 2020-02-11 at 5.33.33 AM.png" descr="Screen Shot 2020-02-11 at 5.33.33 AM.png"/>
          <p:cNvPicPr>
            <a:picLocks noChangeAspect="1"/>
          </p:cNvPicPr>
          <p:nvPr/>
        </p:nvPicPr>
        <p:blipFill>
          <a:blip r:embed="rId3">
            <a:extLst/>
          </a:blip>
          <a:stretch>
            <a:fillRect/>
          </a:stretch>
        </p:blipFill>
        <p:spPr>
          <a:xfrm>
            <a:off x="723900" y="342900"/>
            <a:ext cx="11557000" cy="90678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Image" descr="Image"/>
          <p:cNvPicPr>
            <a:picLocks noChangeAspect="1"/>
          </p:cNvPicPr>
          <p:nvPr/>
        </p:nvPicPr>
        <p:blipFill>
          <a:blip r:embed="rId3">
            <a:extLst/>
          </a:blip>
          <a:stretch>
            <a:fillRect/>
          </a:stretch>
        </p:blipFill>
        <p:spPr>
          <a:xfrm>
            <a:off x="314523" y="351326"/>
            <a:ext cx="8620145" cy="5060993"/>
          </a:xfrm>
          <a:prstGeom prst="rect">
            <a:avLst/>
          </a:prstGeom>
          <a:ln w="12700">
            <a:miter lim="400000"/>
          </a:ln>
        </p:spPr>
      </p:pic>
      <p:pic>
        <p:nvPicPr>
          <p:cNvPr id="246" name="Image" descr="Image"/>
          <p:cNvPicPr>
            <a:picLocks noChangeAspect="1"/>
          </p:cNvPicPr>
          <p:nvPr/>
        </p:nvPicPr>
        <p:blipFill>
          <a:blip r:embed="rId4">
            <a:extLst/>
          </a:blip>
          <a:stretch>
            <a:fillRect/>
          </a:stretch>
        </p:blipFill>
        <p:spPr>
          <a:xfrm>
            <a:off x="9029474" y="1046329"/>
            <a:ext cx="3622909" cy="7660942"/>
          </a:xfrm>
          <a:prstGeom prst="rect">
            <a:avLst/>
          </a:prstGeom>
          <a:ln w="12700">
            <a:miter lim="400000"/>
          </a:ln>
        </p:spPr>
      </p:pic>
      <p:sp>
        <p:nvSpPr>
          <p:cNvPr id="247" name="Arrow"/>
          <p:cNvSpPr/>
          <p:nvPr/>
        </p:nvSpPr>
        <p:spPr>
          <a:xfrm>
            <a:off x="6973668" y="6083515"/>
            <a:ext cx="1680962" cy="793859"/>
          </a:xfrm>
          <a:prstGeom prst="rightArrow">
            <a:avLst>
              <a:gd name="adj1" fmla="val 32000"/>
              <a:gd name="adj2" fmla="val 102386"/>
            </a:avLst>
          </a:prstGeom>
          <a:blipFill>
            <a:blip r:embed="rId5"/>
          </a:blipFill>
          <a:ln w="12700">
            <a:miter lim="400000"/>
          </a:ln>
        </p:spPr>
        <p:txBody>
          <a:bodyPr lIns="50800" tIns="50800" rIns="50800" bIns="50800" anchor="ctr"/>
          <a:lstStyle/>
          <a:p>
            <a:pPr>
              <a:lnSpc>
                <a:spcPct val="100000"/>
              </a:lnSpc>
              <a:defRPr>
                <a:solidFill>
                  <a:srgbClr val="F3F1DF"/>
                </a:solidFill>
                <a:effectLst/>
              </a:defRPr>
            </a:pPr>
          </a:p>
        </p:txBody>
      </p:sp>
      <p:sp>
        <p:nvSpPr>
          <p:cNvPr id="248" name="Arrow"/>
          <p:cNvSpPr/>
          <p:nvPr/>
        </p:nvSpPr>
        <p:spPr>
          <a:xfrm rot="16200000">
            <a:off x="1071505" y="6083515"/>
            <a:ext cx="1680962" cy="793859"/>
          </a:xfrm>
          <a:prstGeom prst="rightArrow">
            <a:avLst>
              <a:gd name="adj1" fmla="val 32000"/>
              <a:gd name="adj2" fmla="val 102386"/>
            </a:avLst>
          </a:prstGeom>
          <a:blipFill>
            <a:blip r:embed="rId6"/>
          </a:blipFill>
          <a:ln w="12700">
            <a:miter lim="400000"/>
          </a:ln>
        </p:spPr>
        <p:txBody>
          <a:bodyPr lIns="50800" tIns="50800" rIns="50800" bIns="50800" anchor="ctr"/>
          <a:lstStyle/>
          <a:p>
            <a:pPr>
              <a:lnSpc>
                <a:spcPct val="100000"/>
              </a:lnSpc>
              <a:defRPr>
                <a:solidFill>
                  <a:srgbClr val="F3F1DF"/>
                </a:solidFill>
                <a:effectLst/>
              </a:defRPr>
            </a:pPr>
          </a:p>
        </p:txBody>
      </p:sp>
      <p:sp>
        <p:nvSpPr>
          <p:cNvPr id="249" name="Desktop client"/>
          <p:cNvSpPr txBox="1"/>
          <p:nvPr/>
        </p:nvSpPr>
        <p:spPr>
          <a:xfrm>
            <a:off x="397641" y="7803129"/>
            <a:ext cx="358182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Desktop client</a:t>
            </a:r>
          </a:p>
        </p:txBody>
      </p:sp>
      <p:sp>
        <p:nvSpPr>
          <p:cNvPr id="250" name="Mobile client"/>
          <p:cNvSpPr txBox="1"/>
          <p:nvPr/>
        </p:nvSpPr>
        <p:spPr>
          <a:xfrm>
            <a:off x="3171792" y="6124844"/>
            <a:ext cx="3272242"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Mobile client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Image" descr="Image"/>
          <p:cNvPicPr>
            <a:picLocks noChangeAspect="1"/>
          </p:cNvPicPr>
          <p:nvPr/>
        </p:nvPicPr>
        <p:blipFill>
          <a:blip r:embed="rId3">
            <a:extLst/>
          </a:blip>
          <a:stretch>
            <a:fillRect/>
          </a:stretch>
        </p:blipFill>
        <p:spPr>
          <a:xfrm>
            <a:off x="0" y="725492"/>
            <a:ext cx="13004801" cy="1923135"/>
          </a:xfrm>
          <a:prstGeom prst="rect">
            <a:avLst/>
          </a:prstGeom>
          <a:ln w="12700">
            <a:miter lim="400000"/>
          </a:ln>
        </p:spPr>
      </p:pic>
      <p:pic>
        <p:nvPicPr>
          <p:cNvPr id="255" name="Image" descr="Image"/>
          <p:cNvPicPr>
            <a:picLocks noChangeAspect="1"/>
          </p:cNvPicPr>
          <p:nvPr/>
        </p:nvPicPr>
        <p:blipFill>
          <a:blip r:embed="rId4">
            <a:extLst/>
          </a:blip>
          <a:stretch>
            <a:fillRect/>
          </a:stretch>
        </p:blipFill>
        <p:spPr>
          <a:xfrm>
            <a:off x="-1" y="2935028"/>
            <a:ext cx="13004801" cy="2261017"/>
          </a:xfrm>
          <a:prstGeom prst="rect">
            <a:avLst/>
          </a:prstGeom>
          <a:ln w="12700">
            <a:miter lim="400000"/>
          </a:ln>
        </p:spPr>
      </p:pic>
      <p:pic>
        <p:nvPicPr>
          <p:cNvPr id="256" name="Image" descr="Image"/>
          <p:cNvPicPr>
            <a:picLocks noChangeAspect="1"/>
          </p:cNvPicPr>
          <p:nvPr/>
        </p:nvPicPr>
        <p:blipFill>
          <a:blip r:embed="rId5">
            <a:extLst/>
          </a:blip>
          <a:stretch>
            <a:fillRect/>
          </a:stretch>
        </p:blipFill>
        <p:spPr>
          <a:xfrm>
            <a:off x="718635" y="5344045"/>
            <a:ext cx="2122684" cy="3787316"/>
          </a:xfrm>
          <a:prstGeom prst="rect">
            <a:avLst/>
          </a:prstGeom>
          <a:ln w="12700">
            <a:miter lim="400000"/>
          </a:ln>
        </p:spPr>
      </p:pic>
      <p:pic>
        <p:nvPicPr>
          <p:cNvPr id="257" name="Image" descr="Image"/>
          <p:cNvPicPr>
            <a:picLocks noChangeAspect="1"/>
          </p:cNvPicPr>
          <p:nvPr/>
        </p:nvPicPr>
        <p:blipFill>
          <a:blip r:embed="rId6">
            <a:extLst/>
          </a:blip>
          <a:stretch>
            <a:fillRect/>
          </a:stretch>
        </p:blipFill>
        <p:spPr>
          <a:xfrm>
            <a:off x="3551756" y="5344045"/>
            <a:ext cx="1869318" cy="3787316"/>
          </a:xfrm>
          <a:prstGeom prst="rect">
            <a:avLst/>
          </a:prstGeom>
          <a:ln w="12700">
            <a:miter lim="400000"/>
          </a:ln>
        </p:spPr>
      </p:pic>
      <p:pic>
        <p:nvPicPr>
          <p:cNvPr id="258" name="Image" descr="Image"/>
          <p:cNvPicPr>
            <a:picLocks noChangeAspect="1"/>
          </p:cNvPicPr>
          <p:nvPr/>
        </p:nvPicPr>
        <p:blipFill>
          <a:blip r:embed="rId7">
            <a:extLst/>
          </a:blip>
          <a:stretch>
            <a:fillRect/>
          </a:stretch>
        </p:blipFill>
        <p:spPr>
          <a:xfrm>
            <a:off x="6131511" y="5344045"/>
            <a:ext cx="2685037" cy="3787316"/>
          </a:xfrm>
          <a:prstGeom prst="rect">
            <a:avLst/>
          </a:prstGeom>
          <a:ln w="12700">
            <a:miter lim="400000"/>
          </a:ln>
        </p:spPr>
      </p:pic>
      <p:pic>
        <p:nvPicPr>
          <p:cNvPr id="259" name="Image" descr="Image"/>
          <p:cNvPicPr>
            <a:picLocks noChangeAspect="1"/>
          </p:cNvPicPr>
          <p:nvPr/>
        </p:nvPicPr>
        <p:blipFill>
          <a:blip r:embed="rId8">
            <a:extLst/>
          </a:blip>
          <a:stretch>
            <a:fillRect/>
          </a:stretch>
        </p:blipFill>
        <p:spPr>
          <a:xfrm>
            <a:off x="9420557" y="5344045"/>
            <a:ext cx="2655314" cy="378731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 descr="Image"/>
          <p:cNvPicPr>
            <a:picLocks noChangeAspect="1"/>
          </p:cNvPicPr>
          <p:nvPr/>
        </p:nvPicPr>
        <p:blipFill>
          <a:blip r:embed="rId3">
            <a:extLst/>
          </a:blip>
          <a:stretch>
            <a:fillRect/>
          </a:stretch>
        </p:blipFill>
        <p:spPr>
          <a:xfrm>
            <a:off x="336334" y="2818512"/>
            <a:ext cx="12332132" cy="411657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Image" descr="Image"/>
          <p:cNvPicPr>
            <a:picLocks noChangeAspect="1"/>
          </p:cNvPicPr>
          <p:nvPr/>
        </p:nvPicPr>
        <p:blipFill>
          <a:blip r:embed="rId3">
            <a:extLst/>
          </a:blip>
          <a:stretch>
            <a:fillRect/>
          </a:stretch>
        </p:blipFill>
        <p:spPr>
          <a:xfrm>
            <a:off x="736600" y="355600"/>
            <a:ext cx="11531600" cy="90424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Screen Shot 2020-02-11 at 6.00.09 AM.png" descr="Screen Shot 2020-02-11 at 6.00.09 AM.png"/>
          <p:cNvPicPr>
            <a:picLocks noChangeAspect="1"/>
          </p:cNvPicPr>
          <p:nvPr/>
        </p:nvPicPr>
        <p:blipFill>
          <a:blip r:embed="rId3">
            <a:extLst/>
          </a:blip>
          <a:stretch>
            <a:fillRect/>
          </a:stretch>
        </p:blipFill>
        <p:spPr>
          <a:xfrm>
            <a:off x="-1" y="334384"/>
            <a:ext cx="13004801" cy="2637505"/>
          </a:xfrm>
          <a:prstGeom prst="rect">
            <a:avLst/>
          </a:prstGeom>
          <a:ln w="12700">
            <a:miter lim="400000"/>
          </a:ln>
        </p:spPr>
      </p:pic>
      <p:pic>
        <p:nvPicPr>
          <p:cNvPr id="272" name="Image" descr="Image"/>
          <p:cNvPicPr>
            <a:picLocks noChangeAspect="1"/>
          </p:cNvPicPr>
          <p:nvPr/>
        </p:nvPicPr>
        <p:blipFill>
          <a:blip r:embed="rId4">
            <a:extLst/>
          </a:blip>
          <a:stretch>
            <a:fillRect/>
          </a:stretch>
        </p:blipFill>
        <p:spPr>
          <a:xfrm>
            <a:off x="0" y="3150732"/>
            <a:ext cx="13004801" cy="1278251"/>
          </a:xfrm>
          <a:prstGeom prst="rect">
            <a:avLst/>
          </a:prstGeom>
          <a:ln w="12700">
            <a:miter lim="400000"/>
          </a:ln>
        </p:spPr>
      </p:pic>
      <p:pic>
        <p:nvPicPr>
          <p:cNvPr id="273" name="Image" descr="Image"/>
          <p:cNvPicPr>
            <a:picLocks noChangeAspect="1"/>
          </p:cNvPicPr>
          <p:nvPr/>
        </p:nvPicPr>
        <p:blipFill>
          <a:blip r:embed="rId5">
            <a:extLst/>
          </a:blip>
          <a:stretch>
            <a:fillRect/>
          </a:stretch>
        </p:blipFill>
        <p:spPr>
          <a:xfrm>
            <a:off x="601293" y="4808666"/>
            <a:ext cx="3759201" cy="3784601"/>
          </a:xfrm>
          <a:prstGeom prst="rect">
            <a:avLst/>
          </a:prstGeom>
          <a:ln w="12700">
            <a:miter lim="400000"/>
          </a:ln>
        </p:spPr>
      </p:pic>
      <p:pic>
        <p:nvPicPr>
          <p:cNvPr id="274" name="Image" descr="Image"/>
          <p:cNvPicPr>
            <a:picLocks noChangeAspect="1"/>
          </p:cNvPicPr>
          <p:nvPr/>
        </p:nvPicPr>
        <p:blipFill>
          <a:blip r:embed="rId6">
            <a:extLst/>
          </a:blip>
          <a:stretch>
            <a:fillRect/>
          </a:stretch>
        </p:blipFill>
        <p:spPr>
          <a:xfrm>
            <a:off x="4772935" y="4478761"/>
            <a:ext cx="3143991" cy="4832824"/>
          </a:xfrm>
          <a:prstGeom prst="rect">
            <a:avLst/>
          </a:prstGeom>
          <a:ln w="12700">
            <a:miter lim="400000"/>
          </a:ln>
        </p:spPr>
      </p:pic>
      <p:sp>
        <p:nvSpPr>
          <p:cNvPr id="275" name="Line"/>
          <p:cNvSpPr/>
          <p:nvPr/>
        </p:nvSpPr>
        <p:spPr>
          <a:xfrm>
            <a:off x="699917" y="7568720"/>
            <a:ext cx="2099917" cy="1"/>
          </a:xfrm>
          <a:prstGeom prst="line">
            <a:avLst/>
          </a:prstGeom>
          <a:ln w="25400">
            <a:solidFill>
              <a:srgbClr val="ED312D"/>
            </a:solidFill>
            <a:miter lim="400000"/>
          </a:ln>
        </p:spPr>
        <p:txBody>
          <a:bodyPr lIns="50800" tIns="50800" rIns="50800" bIns="50800" anchor="ctr"/>
          <a:lstStyle/>
          <a:p>
            <a:pPr>
              <a:lnSpc>
                <a:spcPct val="100000"/>
              </a:lnSpc>
              <a:defRPr>
                <a:effectLst/>
              </a:defRPr>
            </a:pPr>
          </a:p>
        </p:txBody>
      </p:sp>
      <p:sp>
        <p:nvSpPr>
          <p:cNvPr id="276" name="Line"/>
          <p:cNvSpPr/>
          <p:nvPr/>
        </p:nvSpPr>
        <p:spPr>
          <a:xfrm>
            <a:off x="699917" y="8046038"/>
            <a:ext cx="2371950" cy="1"/>
          </a:xfrm>
          <a:prstGeom prst="line">
            <a:avLst/>
          </a:prstGeom>
          <a:ln w="25400">
            <a:solidFill>
              <a:srgbClr val="ED312D"/>
            </a:solidFill>
            <a:miter lim="400000"/>
          </a:ln>
        </p:spPr>
        <p:txBody>
          <a:bodyPr lIns="50800" tIns="50800" rIns="50800" bIns="50800" anchor="ctr"/>
          <a:lstStyle/>
          <a:p>
            <a:pPr>
              <a:lnSpc>
                <a:spcPct val="100000"/>
              </a:lnSpc>
              <a:defRPr>
                <a:effectLst/>
              </a:defRPr>
            </a:pPr>
          </a:p>
        </p:txBody>
      </p:sp>
      <p:sp>
        <p:nvSpPr>
          <p:cNvPr id="277" name="WHITELIST"/>
          <p:cNvSpPr txBox="1"/>
          <p:nvPr/>
        </p:nvSpPr>
        <p:spPr>
          <a:xfrm>
            <a:off x="9617994" y="7289320"/>
            <a:ext cx="24003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EC322D"/>
                </a:solidFill>
              </a:defRPr>
            </a:lvl1pPr>
          </a:lstStyle>
          <a:p>
            <a:pPr/>
            <a:r>
              <a:t>WHITELIST</a:t>
            </a:r>
          </a:p>
        </p:txBody>
      </p:sp>
      <p:sp>
        <p:nvSpPr>
          <p:cNvPr id="278" name="$TRUSTED"/>
          <p:cNvSpPr txBox="1"/>
          <p:nvPr/>
        </p:nvSpPr>
        <p:spPr>
          <a:xfrm>
            <a:off x="9690423" y="7766638"/>
            <a:ext cx="225544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EC312D"/>
                </a:solidFill>
              </a:defRPr>
            </a:lvl1pPr>
          </a:lstStyle>
          <a:p>
            <a:pPr/>
            <a:r>
              <a:t>$TRUSTED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2" name="Screen Shot 2020-02-11 at 6.08.17 AM.png" descr="Screen Shot 2020-02-11 at 6.08.17 AM.png"/>
          <p:cNvPicPr>
            <a:picLocks noChangeAspect="1"/>
          </p:cNvPicPr>
          <p:nvPr/>
        </p:nvPicPr>
        <p:blipFill>
          <a:blip r:embed="rId3">
            <a:extLst/>
          </a:blip>
          <a:stretch>
            <a:fillRect/>
          </a:stretch>
        </p:blipFill>
        <p:spPr>
          <a:xfrm>
            <a:off x="1185430" y="166816"/>
            <a:ext cx="10633940" cy="941996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Image" descr="Image"/>
          <p:cNvPicPr>
            <a:picLocks noChangeAspect="1"/>
          </p:cNvPicPr>
          <p:nvPr/>
        </p:nvPicPr>
        <p:blipFill>
          <a:blip r:embed="rId3">
            <a:extLst/>
          </a:blip>
          <a:stretch>
            <a:fillRect/>
          </a:stretch>
        </p:blipFill>
        <p:spPr>
          <a:xfrm>
            <a:off x="1869120" y="451174"/>
            <a:ext cx="8750301" cy="4241801"/>
          </a:xfrm>
          <a:prstGeom prst="rect">
            <a:avLst/>
          </a:prstGeom>
          <a:ln w="12700">
            <a:miter lim="400000"/>
          </a:ln>
        </p:spPr>
      </p:pic>
      <p:pic>
        <p:nvPicPr>
          <p:cNvPr id="287" name="Screen Shot 2020-02-11 at 6.13.24 AM.png" descr="Screen Shot 2020-02-11 at 6.13.24 AM.png"/>
          <p:cNvPicPr>
            <a:picLocks noChangeAspect="1"/>
          </p:cNvPicPr>
          <p:nvPr/>
        </p:nvPicPr>
        <p:blipFill>
          <a:blip r:embed="rId4">
            <a:extLst/>
          </a:blip>
          <a:stretch>
            <a:fillRect/>
          </a:stretch>
        </p:blipFill>
        <p:spPr>
          <a:xfrm>
            <a:off x="4288470" y="4917576"/>
            <a:ext cx="3911601" cy="42545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Image" descr="Image"/>
          <p:cNvPicPr>
            <a:picLocks noChangeAspect="1"/>
          </p:cNvPicPr>
          <p:nvPr/>
        </p:nvPicPr>
        <p:blipFill>
          <a:blip r:embed="rId3">
            <a:extLst/>
          </a:blip>
          <a:stretch>
            <a:fillRect/>
          </a:stretch>
        </p:blipFill>
        <p:spPr>
          <a:xfrm>
            <a:off x="-1" y="384387"/>
            <a:ext cx="13004801" cy="2642221"/>
          </a:xfrm>
          <a:prstGeom prst="rect">
            <a:avLst/>
          </a:prstGeom>
          <a:ln w="12700">
            <a:miter lim="400000"/>
          </a:ln>
        </p:spPr>
      </p:pic>
      <p:pic>
        <p:nvPicPr>
          <p:cNvPr id="292" name="Image" descr="Image"/>
          <p:cNvPicPr>
            <a:picLocks noChangeAspect="1"/>
          </p:cNvPicPr>
          <p:nvPr/>
        </p:nvPicPr>
        <p:blipFill>
          <a:blip r:embed="rId4">
            <a:extLst/>
          </a:blip>
          <a:stretch>
            <a:fillRect/>
          </a:stretch>
        </p:blipFill>
        <p:spPr>
          <a:xfrm>
            <a:off x="2721185" y="3723920"/>
            <a:ext cx="2768601" cy="4813301"/>
          </a:xfrm>
          <a:prstGeom prst="rect">
            <a:avLst/>
          </a:prstGeom>
          <a:ln w="12700">
            <a:miter lim="400000"/>
          </a:ln>
        </p:spPr>
      </p:pic>
      <p:pic>
        <p:nvPicPr>
          <p:cNvPr id="293" name="Image" descr="Image"/>
          <p:cNvPicPr>
            <a:picLocks noChangeAspect="1"/>
          </p:cNvPicPr>
          <p:nvPr/>
        </p:nvPicPr>
        <p:blipFill>
          <a:blip r:embed="rId5">
            <a:extLst/>
          </a:blip>
          <a:stretch>
            <a:fillRect/>
          </a:stretch>
        </p:blipFill>
        <p:spPr>
          <a:xfrm>
            <a:off x="7195222" y="4092220"/>
            <a:ext cx="2781301" cy="40767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Image" descr="Image"/>
          <p:cNvPicPr>
            <a:picLocks noChangeAspect="1"/>
          </p:cNvPicPr>
          <p:nvPr/>
        </p:nvPicPr>
        <p:blipFill>
          <a:blip r:embed="rId3">
            <a:extLst/>
          </a:blip>
          <a:stretch>
            <a:fillRect/>
          </a:stretch>
        </p:blipFill>
        <p:spPr>
          <a:xfrm>
            <a:off x="0" y="1877880"/>
            <a:ext cx="13004801" cy="2199651"/>
          </a:xfrm>
          <a:prstGeom prst="rect">
            <a:avLst/>
          </a:prstGeom>
          <a:ln w="12700">
            <a:miter lim="400000"/>
          </a:ln>
        </p:spPr>
      </p:pic>
      <p:pic>
        <p:nvPicPr>
          <p:cNvPr id="298" name="Image" descr="Image"/>
          <p:cNvPicPr>
            <a:picLocks noChangeAspect="1"/>
          </p:cNvPicPr>
          <p:nvPr/>
        </p:nvPicPr>
        <p:blipFill>
          <a:blip r:embed="rId4">
            <a:extLst/>
          </a:blip>
          <a:stretch>
            <a:fillRect/>
          </a:stretch>
        </p:blipFill>
        <p:spPr>
          <a:xfrm>
            <a:off x="627845" y="745734"/>
            <a:ext cx="2489201" cy="698501"/>
          </a:xfrm>
          <a:prstGeom prst="rect">
            <a:avLst/>
          </a:prstGeom>
          <a:ln w="12700">
            <a:miter lim="400000"/>
          </a:ln>
        </p:spPr>
      </p:pic>
      <p:pic>
        <p:nvPicPr>
          <p:cNvPr id="299" name="Image" descr="Image"/>
          <p:cNvPicPr>
            <a:picLocks noChangeAspect="1"/>
          </p:cNvPicPr>
          <p:nvPr/>
        </p:nvPicPr>
        <p:blipFill>
          <a:blip r:embed="rId5">
            <a:extLst/>
          </a:blip>
          <a:stretch>
            <a:fillRect/>
          </a:stretch>
        </p:blipFill>
        <p:spPr>
          <a:xfrm>
            <a:off x="393579" y="4565650"/>
            <a:ext cx="3810001" cy="622300"/>
          </a:xfrm>
          <a:prstGeom prst="rect">
            <a:avLst/>
          </a:prstGeom>
          <a:ln w="12700">
            <a:miter lim="400000"/>
          </a:ln>
        </p:spPr>
      </p:pic>
      <p:pic>
        <p:nvPicPr>
          <p:cNvPr id="300" name="Image" descr="Image"/>
          <p:cNvPicPr>
            <a:picLocks noChangeAspect="1"/>
          </p:cNvPicPr>
          <p:nvPr/>
        </p:nvPicPr>
        <p:blipFill>
          <a:blip r:embed="rId6">
            <a:extLst/>
          </a:blip>
          <a:stretch>
            <a:fillRect/>
          </a:stretch>
        </p:blipFill>
        <p:spPr>
          <a:xfrm>
            <a:off x="-1" y="5676069"/>
            <a:ext cx="13004801" cy="757037"/>
          </a:xfrm>
          <a:prstGeom prst="rect">
            <a:avLst/>
          </a:prstGeom>
          <a:ln w="12700">
            <a:miter lim="400000"/>
          </a:ln>
        </p:spPr>
      </p:pic>
      <p:sp>
        <p:nvSpPr>
          <p:cNvPr id="301" name="SPF and DKIM checks both pass"/>
          <p:cNvSpPr txBox="1"/>
          <p:nvPr/>
        </p:nvSpPr>
        <p:spPr>
          <a:xfrm>
            <a:off x="810418" y="7343637"/>
            <a:ext cx="11383964"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200">
                <a:solidFill>
                  <a:srgbClr val="ED2F2C"/>
                </a:solidFill>
              </a:defRPr>
            </a:lvl1pPr>
          </a:lstStyle>
          <a:p>
            <a:pPr/>
            <a:r>
              <a:t>SPF and DKIM checks both pass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180508-header-full.jpg" descr="180508-header-full.jpg"/>
          <p:cNvPicPr>
            <a:picLocks noChangeAspect="1"/>
          </p:cNvPicPr>
          <p:nvPr/>
        </p:nvPicPr>
        <p:blipFill>
          <a:blip r:embed="rId3">
            <a:extLst/>
          </a:blip>
          <a:stretch>
            <a:fillRect/>
          </a:stretch>
        </p:blipFill>
        <p:spPr>
          <a:xfrm>
            <a:off x="641350" y="967093"/>
            <a:ext cx="11722100" cy="7819414"/>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Image" descr="Image"/>
          <p:cNvPicPr>
            <a:picLocks noChangeAspect="1"/>
          </p:cNvPicPr>
          <p:nvPr/>
        </p:nvPicPr>
        <p:blipFill>
          <a:blip r:embed="rId2">
            <a:extLst/>
          </a:blip>
          <a:stretch>
            <a:fillRect/>
          </a:stretch>
        </p:blipFill>
        <p:spPr>
          <a:xfrm>
            <a:off x="527674" y="581018"/>
            <a:ext cx="11949452" cy="497181"/>
          </a:xfrm>
          <a:prstGeom prst="rect">
            <a:avLst/>
          </a:prstGeom>
          <a:ln w="12700">
            <a:miter lim="400000"/>
          </a:ln>
        </p:spPr>
      </p:pic>
      <p:pic>
        <p:nvPicPr>
          <p:cNvPr id="306" name="Image" descr="Image"/>
          <p:cNvPicPr>
            <a:picLocks noChangeAspect="1"/>
          </p:cNvPicPr>
          <p:nvPr/>
        </p:nvPicPr>
        <p:blipFill>
          <a:blip r:embed="rId3">
            <a:extLst/>
          </a:blip>
          <a:stretch>
            <a:fillRect/>
          </a:stretch>
        </p:blipFill>
        <p:spPr>
          <a:xfrm>
            <a:off x="0" y="1347390"/>
            <a:ext cx="13004801" cy="3175592"/>
          </a:xfrm>
          <a:prstGeom prst="rect">
            <a:avLst/>
          </a:prstGeom>
          <a:ln w="12700">
            <a:miter lim="400000"/>
          </a:ln>
        </p:spPr>
      </p:pic>
      <p:pic>
        <p:nvPicPr>
          <p:cNvPr id="307" name="Image" descr="Image"/>
          <p:cNvPicPr>
            <a:picLocks noChangeAspect="1"/>
          </p:cNvPicPr>
          <p:nvPr/>
        </p:nvPicPr>
        <p:blipFill>
          <a:blip r:embed="rId4">
            <a:extLst/>
          </a:blip>
          <a:stretch>
            <a:fillRect/>
          </a:stretch>
        </p:blipFill>
        <p:spPr>
          <a:xfrm>
            <a:off x="1391352" y="4792173"/>
            <a:ext cx="10222096" cy="413835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9" name="Image" descr="Image"/>
          <p:cNvPicPr>
            <a:picLocks noChangeAspect="1"/>
          </p:cNvPicPr>
          <p:nvPr/>
        </p:nvPicPr>
        <p:blipFill>
          <a:blip r:embed="rId2">
            <a:extLst/>
          </a:blip>
          <a:stretch>
            <a:fillRect/>
          </a:stretch>
        </p:blipFill>
        <p:spPr>
          <a:xfrm>
            <a:off x="522320" y="521408"/>
            <a:ext cx="8420101" cy="3695701"/>
          </a:xfrm>
          <a:prstGeom prst="rect">
            <a:avLst/>
          </a:prstGeom>
          <a:ln w="12700">
            <a:miter lim="400000"/>
          </a:ln>
        </p:spPr>
      </p:pic>
      <p:pic>
        <p:nvPicPr>
          <p:cNvPr id="310" name="Image" descr="Image"/>
          <p:cNvPicPr>
            <a:picLocks noChangeAspect="1"/>
          </p:cNvPicPr>
          <p:nvPr/>
        </p:nvPicPr>
        <p:blipFill>
          <a:blip r:embed="rId3">
            <a:extLst/>
          </a:blip>
          <a:stretch>
            <a:fillRect/>
          </a:stretch>
        </p:blipFill>
        <p:spPr>
          <a:xfrm>
            <a:off x="6586534" y="2257611"/>
            <a:ext cx="5727701" cy="6819901"/>
          </a:xfrm>
          <a:prstGeom prst="rect">
            <a:avLst/>
          </a:prstGeom>
          <a:ln w="12700">
            <a:miter lim="400000"/>
          </a:ln>
        </p:spPr>
      </p:pic>
      <p:pic>
        <p:nvPicPr>
          <p:cNvPr id="311" name="Image" descr="Image"/>
          <p:cNvPicPr>
            <a:picLocks noChangeAspect="1"/>
          </p:cNvPicPr>
          <p:nvPr/>
        </p:nvPicPr>
        <p:blipFill>
          <a:blip r:embed="rId4">
            <a:extLst/>
          </a:blip>
          <a:stretch>
            <a:fillRect/>
          </a:stretch>
        </p:blipFill>
        <p:spPr>
          <a:xfrm>
            <a:off x="641073" y="4326028"/>
            <a:ext cx="6745327" cy="1558132"/>
          </a:xfrm>
          <a:prstGeom prst="rect">
            <a:avLst/>
          </a:prstGeom>
          <a:ln w="12700">
            <a:miter lim="400000"/>
          </a:ln>
        </p:spPr>
      </p:pic>
      <p:pic>
        <p:nvPicPr>
          <p:cNvPr id="312" name="Image" descr="Image"/>
          <p:cNvPicPr>
            <a:picLocks noChangeAspect="1"/>
          </p:cNvPicPr>
          <p:nvPr/>
        </p:nvPicPr>
        <p:blipFill>
          <a:blip r:embed="rId5">
            <a:extLst/>
          </a:blip>
          <a:stretch>
            <a:fillRect/>
          </a:stretch>
        </p:blipFill>
        <p:spPr>
          <a:xfrm>
            <a:off x="-1" y="5993080"/>
            <a:ext cx="13004801" cy="369785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Screen Shot 2020-02-11 at 6.08.17 AM.png" descr="Screen Shot 2020-02-11 at 6.08.17 AM.png"/>
          <p:cNvPicPr>
            <a:picLocks noChangeAspect="1"/>
          </p:cNvPicPr>
          <p:nvPr/>
        </p:nvPicPr>
        <p:blipFill>
          <a:blip r:embed="rId3">
            <a:extLst/>
          </a:blip>
          <a:stretch>
            <a:fillRect/>
          </a:stretch>
        </p:blipFill>
        <p:spPr>
          <a:xfrm>
            <a:off x="1185430" y="166816"/>
            <a:ext cx="10633940" cy="941996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logo-anyrun.png" descr="logo-anyrun.png"/>
          <p:cNvPicPr>
            <a:picLocks noChangeAspect="1"/>
          </p:cNvPicPr>
          <p:nvPr/>
        </p:nvPicPr>
        <p:blipFill>
          <a:blip r:embed="rId3">
            <a:extLst/>
          </a:blip>
          <a:stretch>
            <a:fillRect/>
          </a:stretch>
        </p:blipFill>
        <p:spPr>
          <a:xfrm>
            <a:off x="2892423" y="779849"/>
            <a:ext cx="7219954" cy="6524986"/>
          </a:xfrm>
          <a:prstGeom prst="rect">
            <a:avLst/>
          </a:prstGeom>
          <a:ln w="12700">
            <a:miter lim="400000"/>
          </a:ln>
        </p:spPr>
      </p:pic>
      <p:sp>
        <p:nvSpPr>
          <p:cNvPr id="319" name="https://any.run"/>
          <p:cNvSpPr txBox="1"/>
          <p:nvPr/>
        </p:nvSpPr>
        <p:spPr>
          <a:xfrm>
            <a:off x="2288529" y="7612245"/>
            <a:ext cx="8685871" cy="1498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700" u="sng">
                <a:hlinkClick r:id="rId4" invalidUrl="" action="" tgtFrame="" tooltip="" history="1" highlightClick="0" endSnd="0"/>
              </a:defRPr>
            </a:lvl1pPr>
          </a:lstStyle>
          <a:p>
            <a:pPr>
              <a:defRPr u="none"/>
            </a:pPr>
            <a:r>
              <a:rPr u="sng">
                <a:hlinkClick r:id="rId4" invalidUrl="" action="" tgtFrame="" tooltip="" history="1" highlightClick="0" endSnd="0"/>
              </a:rPr>
              <a:t>https://any.run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emotet.png" descr="emotet.png"/>
          <p:cNvPicPr>
            <a:picLocks noChangeAspect="1"/>
          </p:cNvPicPr>
          <p:nvPr/>
        </p:nvPicPr>
        <p:blipFill>
          <a:blip r:embed="rId3">
            <a:extLst/>
          </a:blip>
          <a:stretch>
            <a:fillRect/>
          </a:stretch>
        </p:blipFill>
        <p:spPr>
          <a:xfrm>
            <a:off x="326166" y="793623"/>
            <a:ext cx="12352468" cy="816635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Screen Shot 2020-02-11 at 6.43.27 AM.png" descr="Screen Shot 2020-02-11 at 6.43.27 AM.png"/>
          <p:cNvPicPr>
            <a:picLocks noChangeAspect="1"/>
          </p:cNvPicPr>
          <p:nvPr/>
        </p:nvPicPr>
        <p:blipFill>
          <a:blip r:embed="rId3">
            <a:extLst/>
          </a:blip>
          <a:stretch>
            <a:fillRect/>
          </a:stretch>
        </p:blipFill>
        <p:spPr>
          <a:xfrm>
            <a:off x="206154" y="4144678"/>
            <a:ext cx="12592492" cy="146424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Screen Shot 2020-02-11 at 6.50.56 AM.png" descr="Screen Shot 2020-02-11 at 6.50.56 AM.png"/>
          <p:cNvPicPr>
            <a:picLocks noChangeAspect="1"/>
          </p:cNvPicPr>
          <p:nvPr/>
        </p:nvPicPr>
        <p:blipFill>
          <a:blip r:embed="rId3">
            <a:extLst/>
          </a:blip>
          <a:stretch>
            <a:fillRect/>
          </a:stretch>
        </p:blipFill>
        <p:spPr>
          <a:xfrm>
            <a:off x="730250" y="361950"/>
            <a:ext cx="11544300" cy="90297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Image" descr="Image"/>
          <p:cNvPicPr>
            <a:picLocks noChangeAspect="1"/>
          </p:cNvPicPr>
          <p:nvPr/>
        </p:nvPicPr>
        <p:blipFill>
          <a:blip r:embed="rId3">
            <a:extLst/>
          </a:blip>
          <a:stretch>
            <a:fillRect/>
          </a:stretch>
        </p:blipFill>
        <p:spPr>
          <a:xfrm>
            <a:off x="0" y="509917"/>
            <a:ext cx="13004801" cy="1248017"/>
          </a:xfrm>
          <a:prstGeom prst="rect">
            <a:avLst/>
          </a:prstGeom>
          <a:ln w="12700">
            <a:miter lim="400000"/>
          </a:ln>
        </p:spPr>
      </p:pic>
      <p:pic>
        <p:nvPicPr>
          <p:cNvPr id="336" name="Image" descr="Image"/>
          <p:cNvPicPr>
            <a:picLocks noChangeAspect="1"/>
          </p:cNvPicPr>
          <p:nvPr/>
        </p:nvPicPr>
        <p:blipFill>
          <a:blip r:embed="rId4">
            <a:extLst/>
          </a:blip>
          <a:stretch>
            <a:fillRect/>
          </a:stretch>
        </p:blipFill>
        <p:spPr>
          <a:xfrm>
            <a:off x="-1" y="1985959"/>
            <a:ext cx="13004801" cy="2389125"/>
          </a:xfrm>
          <a:prstGeom prst="rect">
            <a:avLst/>
          </a:prstGeom>
          <a:ln w="12700">
            <a:miter lim="400000"/>
          </a:ln>
        </p:spPr>
      </p:pic>
      <p:pic>
        <p:nvPicPr>
          <p:cNvPr id="337" name="Image" descr="Image"/>
          <p:cNvPicPr>
            <a:picLocks noChangeAspect="1"/>
          </p:cNvPicPr>
          <p:nvPr/>
        </p:nvPicPr>
        <p:blipFill>
          <a:blip r:embed="rId5">
            <a:extLst/>
          </a:blip>
          <a:stretch>
            <a:fillRect/>
          </a:stretch>
        </p:blipFill>
        <p:spPr>
          <a:xfrm>
            <a:off x="2837842" y="4825915"/>
            <a:ext cx="7329116" cy="2995707"/>
          </a:xfrm>
          <a:prstGeom prst="rect">
            <a:avLst/>
          </a:prstGeom>
          <a:ln w="12700">
            <a:miter lim="400000"/>
          </a:ln>
        </p:spPr>
      </p:pic>
      <p:pic>
        <p:nvPicPr>
          <p:cNvPr id="338" name="Image" descr="Image"/>
          <p:cNvPicPr>
            <a:picLocks noChangeAspect="1"/>
          </p:cNvPicPr>
          <p:nvPr/>
        </p:nvPicPr>
        <p:blipFill>
          <a:blip r:embed="rId6">
            <a:extLst/>
          </a:blip>
          <a:stretch>
            <a:fillRect/>
          </a:stretch>
        </p:blipFill>
        <p:spPr>
          <a:xfrm>
            <a:off x="152400" y="8272453"/>
            <a:ext cx="12700000" cy="6858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2" name="Image" descr="Image"/>
          <p:cNvPicPr>
            <a:picLocks noChangeAspect="1"/>
          </p:cNvPicPr>
          <p:nvPr/>
        </p:nvPicPr>
        <p:blipFill>
          <a:blip r:embed="rId3">
            <a:extLst/>
          </a:blip>
          <a:stretch>
            <a:fillRect/>
          </a:stretch>
        </p:blipFill>
        <p:spPr>
          <a:xfrm>
            <a:off x="1484929" y="3793214"/>
            <a:ext cx="10034942" cy="216717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Screen Shot 2020-02-11 at 6.50.56 AM.png" descr="Screen Shot 2020-02-11 at 6.50.56 AM.png"/>
          <p:cNvPicPr>
            <a:picLocks noChangeAspect="1"/>
          </p:cNvPicPr>
          <p:nvPr/>
        </p:nvPicPr>
        <p:blipFill>
          <a:blip r:embed="rId3">
            <a:extLst/>
          </a:blip>
          <a:stretch>
            <a:fillRect/>
          </a:stretch>
        </p:blipFill>
        <p:spPr>
          <a:xfrm>
            <a:off x="730250" y="361950"/>
            <a:ext cx="11544300" cy="90297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rfc.png" descr="rfc.png"/>
          <p:cNvPicPr>
            <a:picLocks noChangeAspect="1"/>
          </p:cNvPicPr>
          <p:nvPr/>
        </p:nvPicPr>
        <p:blipFill>
          <a:blip r:embed="rId3">
            <a:extLst/>
          </a:blip>
          <a:stretch>
            <a:fillRect/>
          </a:stretch>
        </p:blipFill>
        <p:spPr>
          <a:xfrm>
            <a:off x="2270731" y="645131"/>
            <a:ext cx="8463338" cy="8463338"/>
          </a:xfrm>
          <a:prstGeom prst="rect">
            <a:avLst/>
          </a:prstGeom>
          <a:ln w="12700">
            <a:miter lim="400000"/>
          </a:ln>
        </p:spPr>
      </p:pic>
      <p:pic>
        <p:nvPicPr>
          <p:cNvPr id="133" name="Image" descr="Image"/>
          <p:cNvPicPr>
            <a:picLocks noChangeAspect="1"/>
          </p:cNvPicPr>
          <p:nvPr/>
        </p:nvPicPr>
        <p:blipFill>
          <a:blip r:embed="rId4">
            <a:extLst/>
          </a:blip>
          <a:stretch>
            <a:fillRect/>
          </a:stretch>
        </p:blipFill>
        <p:spPr>
          <a:xfrm rot="20431935">
            <a:off x="3810230" y="1235883"/>
            <a:ext cx="5384340" cy="7281834"/>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Image" descr="Image"/>
          <p:cNvPicPr>
            <a:picLocks noChangeAspect="1"/>
          </p:cNvPicPr>
          <p:nvPr/>
        </p:nvPicPr>
        <p:blipFill>
          <a:blip r:embed="rId2">
            <a:extLst/>
          </a:blip>
          <a:stretch>
            <a:fillRect/>
          </a:stretch>
        </p:blipFill>
        <p:spPr>
          <a:xfrm>
            <a:off x="450038" y="489872"/>
            <a:ext cx="6610258" cy="8773856"/>
          </a:xfrm>
          <a:prstGeom prst="rect">
            <a:avLst/>
          </a:prstGeom>
          <a:ln w="12700">
            <a:miter lim="400000"/>
          </a:ln>
        </p:spPr>
      </p:pic>
      <p:sp>
        <p:nvSpPr>
          <p:cNvPr id="351" name="What headers are"/>
          <p:cNvSpPr txBox="1"/>
          <p:nvPr/>
        </p:nvSpPr>
        <p:spPr>
          <a:xfrm>
            <a:off x="8280451" y="834704"/>
            <a:ext cx="326588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What headers are</a:t>
            </a:r>
          </a:p>
        </p:txBody>
      </p:sp>
      <p:sp>
        <p:nvSpPr>
          <p:cNvPr id="352" name="Why they’re useful"/>
          <p:cNvSpPr txBox="1"/>
          <p:nvPr/>
        </p:nvSpPr>
        <p:spPr>
          <a:xfrm>
            <a:off x="8183515" y="1602034"/>
            <a:ext cx="345975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Why they’re useful</a:t>
            </a:r>
          </a:p>
        </p:txBody>
      </p:sp>
      <p:sp>
        <p:nvSpPr>
          <p:cNvPr id="353" name="How e-mail works at a high level"/>
          <p:cNvSpPr txBox="1"/>
          <p:nvPr/>
        </p:nvSpPr>
        <p:spPr>
          <a:xfrm>
            <a:off x="8061240" y="2441732"/>
            <a:ext cx="3704309" cy="11074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How e-mail works at a high level</a:t>
            </a:r>
          </a:p>
        </p:txBody>
      </p:sp>
      <p:sp>
        <p:nvSpPr>
          <p:cNvPr id="354" name="Where headers are applied"/>
          <p:cNvSpPr txBox="1"/>
          <p:nvPr/>
        </p:nvSpPr>
        <p:spPr>
          <a:xfrm>
            <a:off x="7457134" y="3793886"/>
            <a:ext cx="491252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Where headers are applied</a:t>
            </a:r>
          </a:p>
        </p:txBody>
      </p:sp>
      <p:sp>
        <p:nvSpPr>
          <p:cNvPr id="355" name="How headers are formatted"/>
          <p:cNvSpPr txBox="1"/>
          <p:nvPr/>
        </p:nvSpPr>
        <p:spPr>
          <a:xfrm>
            <a:off x="7400083" y="4597400"/>
            <a:ext cx="502662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How headers are formatted</a:t>
            </a:r>
          </a:p>
        </p:txBody>
      </p:sp>
      <p:sp>
        <p:nvSpPr>
          <p:cNvPr id="356" name="Some of the most common headers analyzed in infosec"/>
          <p:cNvSpPr txBox="1"/>
          <p:nvPr/>
        </p:nvSpPr>
        <p:spPr>
          <a:xfrm>
            <a:off x="7408074" y="5400913"/>
            <a:ext cx="5010641" cy="11074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Some of the most common headers analyzed in infosec</a:t>
            </a:r>
          </a:p>
        </p:txBody>
      </p:sp>
      <p:sp>
        <p:nvSpPr>
          <p:cNvPr id="357" name="How to analyze headers"/>
          <p:cNvSpPr txBox="1"/>
          <p:nvPr/>
        </p:nvSpPr>
        <p:spPr>
          <a:xfrm>
            <a:off x="7728299" y="6777190"/>
            <a:ext cx="437019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How to analyze headers</a:t>
            </a:r>
          </a:p>
        </p:txBody>
      </p:sp>
      <p:sp>
        <p:nvSpPr>
          <p:cNvPr id="358" name="Some ways to help determine legitimacy of an e-mail"/>
          <p:cNvSpPr txBox="1"/>
          <p:nvPr/>
        </p:nvSpPr>
        <p:spPr>
          <a:xfrm>
            <a:off x="6849763" y="7604826"/>
            <a:ext cx="6127263" cy="11074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Some ways to help determine legitimacy of an e-mail</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Questions? Comments?"/>
          <p:cNvSpPr txBox="1"/>
          <p:nvPr/>
        </p:nvSpPr>
        <p:spPr>
          <a:xfrm>
            <a:off x="1545257" y="1102859"/>
            <a:ext cx="9914286"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400"/>
            </a:lvl1pPr>
          </a:lstStyle>
          <a:p>
            <a:pPr/>
            <a:r>
              <a:t>Questions? Comments?</a:t>
            </a:r>
          </a:p>
        </p:txBody>
      </p:sp>
      <p:sp>
        <p:nvSpPr>
          <p:cNvPr id="361" name="hackerman@missouri.edu"/>
          <p:cNvSpPr txBox="1"/>
          <p:nvPr/>
        </p:nvSpPr>
        <p:spPr>
          <a:xfrm>
            <a:off x="1866373" y="2844812"/>
            <a:ext cx="9272055"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200" u="sng">
                <a:hlinkClick r:id="rId2" invalidUrl="" action="" tgtFrame="" tooltip="" history="1" highlightClick="0" endSnd="0"/>
              </a:defRPr>
            </a:lvl1pPr>
          </a:lstStyle>
          <a:p>
            <a:pPr>
              <a:defRPr u="none"/>
            </a:pPr>
            <a:r>
              <a:rPr u="sng">
                <a:hlinkClick r:id="rId2" invalidUrl="" action="" tgtFrame="" tooltip="" history="1" highlightClick="0" endSnd="0"/>
              </a:rPr>
              <a:t>hackerman@missouri.edu</a:t>
            </a:r>
          </a:p>
        </p:txBody>
      </p:sp>
      <p:pic>
        <p:nvPicPr>
          <p:cNvPr id="362" name="41XCiUIJ7zL._SX355_.jpg" descr="41XCiUIJ7zL._SX355_.jpg"/>
          <p:cNvPicPr>
            <a:picLocks noChangeAspect="1"/>
          </p:cNvPicPr>
          <p:nvPr/>
        </p:nvPicPr>
        <p:blipFill>
          <a:blip r:embed="rId3">
            <a:extLst/>
          </a:blip>
          <a:stretch>
            <a:fillRect/>
          </a:stretch>
        </p:blipFill>
        <p:spPr>
          <a:xfrm>
            <a:off x="8064775" y="5411940"/>
            <a:ext cx="4508501" cy="3797301"/>
          </a:xfrm>
          <a:prstGeom prst="rect">
            <a:avLst/>
          </a:prstGeom>
          <a:ln w="12700">
            <a:miter lim="400000"/>
          </a:ln>
        </p:spPr>
      </p:pic>
      <p:sp>
        <p:nvSpPr>
          <p:cNvPr id="363" name="Huge thanks to Mizzou for always giving me the time to share the knowledge I gain through my work with our users!"/>
          <p:cNvSpPr txBox="1"/>
          <p:nvPr/>
        </p:nvSpPr>
        <p:spPr>
          <a:xfrm>
            <a:off x="943711" y="6208230"/>
            <a:ext cx="6683085" cy="2204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Huge thanks to Mizzou for always giving me the time to share the knowledge I gain through my work with our users!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660627_log_512x512.png" descr="660627_log_512x512.png"/>
          <p:cNvPicPr>
            <a:picLocks noChangeAspect="1"/>
          </p:cNvPicPr>
          <p:nvPr/>
        </p:nvPicPr>
        <p:blipFill>
          <a:blip r:embed="rId3">
            <a:extLst/>
          </a:blip>
          <a:stretch>
            <a:fillRect/>
          </a:stretch>
        </p:blipFill>
        <p:spPr>
          <a:xfrm>
            <a:off x="8469099" y="2795068"/>
            <a:ext cx="4163464" cy="4163464"/>
          </a:xfrm>
          <a:prstGeom prst="rect">
            <a:avLst/>
          </a:prstGeom>
          <a:ln w="12700">
            <a:miter lim="400000"/>
          </a:ln>
        </p:spPr>
      </p:pic>
      <p:pic>
        <p:nvPicPr>
          <p:cNvPr id="138" name="4SU1Dx1OpVtTDSeUafxoOiG9rPuKq-F9l2vfirbC21jULBYG3VL_O2gq0C1ayV3fQPrIM6e7mKw-njWAtrd9LXhgj18nEWlSGQ.png" descr="4SU1Dx1OpVtTDSeUafxoOiG9rPuKq-F9l2vfirbC21jULBYG3VL_O2gq0C1ayV3fQPrIM6e7mKw-njWAtrd9LXhgj18nEWlSGQ.png"/>
          <p:cNvPicPr>
            <a:picLocks noChangeAspect="1"/>
          </p:cNvPicPr>
          <p:nvPr/>
        </p:nvPicPr>
        <p:blipFill>
          <a:blip r:embed="rId4">
            <a:extLst/>
          </a:blip>
          <a:stretch>
            <a:fillRect/>
          </a:stretch>
        </p:blipFill>
        <p:spPr>
          <a:xfrm>
            <a:off x="444556" y="2795068"/>
            <a:ext cx="5824299" cy="4163464"/>
          </a:xfrm>
          <a:prstGeom prst="rect">
            <a:avLst/>
          </a:prstGeom>
          <a:ln w="12700">
            <a:miter lim="400000"/>
          </a:ln>
        </p:spPr>
      </p:pic>
      <p:sp>
        <p:nvSpPr>
          <p:cNvPr id="139" name="Arrow"/>
          <p:cNvSpPr/>
          <p:nvPr/>
        </p:nvSpPr>
        <p:spPr>
          <a:xfrm>
            <a:off x="6719896" y="4241800"/>
            <a:ext cx="1703794" cy="1270000"/>
          </a:xfrm>
          <a:prstGeom prst="rightArrow">
            <a:avLst>
              <a:gd name="adj1" fmla="val 32000"/>
              <a:gd name="adj2" fmla="val 64000"/>
            </a:avLst>
          </a:prstGeom>
          <a:blipFill>
            <a:blip r:embed="rId5"/>
          </a:blipFill>
          <a:ln w="12700">
            <a:miter lim="400000"/>
          </a:ln>
        </p:spPr>
        <p:txBody>
          <a:bodyPr lIns="50800" tIns="50800" rIns="50800" bIns="50800" anchor="ctr"/>
          <a:lstStyle/>
          <a:p>
            <a:pPr>
              <a:lnSpc>
                <a:spcPct val="100000"/>
              </a:lnSpc>
              <a:defRPr>
                <a:solidFill>
                  <a:srgbClr val="F3F1DF"/>
                </a:solidFill>
                <a:effectLst/>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 name="56-562191_hacker-png-clipart-hacker.png" descr="56-562191_hacker-png-clipart-hacker.png"/>
          <p:cNvPicPr>
            <a:picLocks noChangeAspect="1"/>
          </p:cNvPicPr>
          <p:nvPr/>
        </p:nvPicPr>
        <p:blipFill>
          <a:blip r:embed="rId3">
            <a:extLst/>
          </a:blip>
          <a:stretch>
            <a:fillRect/>
          </a:stretch>
        </p:blipFill>
        <p:spPr>
          <a:xfrm>
            <a:off x="956165" y="568876"/>
            <a:ext cx="2241625" cy="3135371"/>
          </a:xfrm>
          <a:prstGeom prst="rect">
            <a:avLst/>
          </a:prstGeom>
          <a:ln w="12700">
            <a:miter lim="400000"/>
          </a:ln>
        </p:spPr>
      </p:pic>
      <p:pic>
        <p:nvPicPr>
          <p:cNvPr id="144" name="56-562191_hacker-png-clipart-hacker.png" descr="56-562191_hacker-png-clipart-hacker.png"/>
          <p:cNvPicPr>
            <a:picLocks noChangeAspect="1"/>
          </p:cNvPicPr>
          <p:nvPr/>
        </p:nvPicPr>
        <p:blipFill>
          <a:blip r:embed="rId3">
            <a:extLst/>
          </a:blip>
          <a:stretch>
            <a:fillRect/>
          </a:stretch>
        </p:blipFill>
        <p:spPr>
          <a:xfrm>
            <a:off x="10009128" y="3535298"/>
            <a:ext cx="2241626" cy="3135371"/>
          </a:xfrm>
          <a:prstGeom prst="rect">
            <a:avLst/>
          </a:prstGeom>
          <a:ln w="12700">
            <a:miter lim="400000"/>
          </a:ln>
        </p:spPr>
      </p:pic>
      <p:pic>
        <p:nvPicPr>
          <p:cNvPr id="145" name="56-562191_hacker-png-clipart-hacker.png" descr="56-562191_hacker-png-clipart-hacker.png"/>
          <p:cNvPicPr>
            <a:picLocks noChangeAspect="1"/>
          </p:cNvPicPr>
          <p:nvPr/>
        </p:nvPicPr>
        <p:blipFill>
          <a:blip r:embed="rId3">
            <a:extLst/>
          </a:blip>
          <a:stretch>
            <a:fillRect/>
          </a:stretch>
        </p:blipFill>
        <p:spPr>
          <a:xfrm>
            <a:off x="956165" y="5176263"/>
            <a:ext cx="2241625" cy="3135371"/>
          </a:xfrm>
          <a:prstGeom prst="rect">
            <a:avLst/>
          </a:prstGeom>
          <a:ln w="12700">
            <a:miter lim="400000"/>
          </a:ln>
        </p:spPr>
      </p:pic>
      <p:pic>
        <p:nvPicPr>
          <p:cNvPr id="146" name="56-562191_hacker-png-clipart-hacker.png" descr="56-562191_hacker-png-clipart-hacker.png"/>
          <p:cNvPicPr>
            <a:picLocks noChangeAspect="1"/>
          </p:cNvPicPr>
          <p:nvPr/>
        </p:nvPicPr>
        <p:blipFill>
          <a:blip r:embed="rId3">
            <a:extLst/>
          </a:blip>
          <a:stretch>
            <a:fillRect/>
          </a:stretch>
        </p:blipFill>
        <p:spPr>
          <a:xfrm>
            <a:off x="5336176" y="363996"/>
            <a:ext cx="2241626" cy="3135371"/>
          </a:xfrm>
          <a:prstGeom prst="rect">
            <a:avLst/>
          </a:prstGeom>
          <a:ln w="12700">
            <a:miter lim="400000"/>
          </a:ln>
        </p:spPr>
      </p:pic>
      <p:pic>
        <p:nvPicPr>
          <p:cNvPr id="147" name="56-562191_hacker-png-clipart-hacker.png" descr="56-562191_hacker-png-clipart-hacker.png"/>
          <p:cNvPicPr>
            <a:picLocks noChangeAspect="1"/>
          </p:cNvPicPr>
          <p:nvPr/>
        </p:nvPicPr>
        <p:blipFill>
          <a:blip r:embed="rId3">
            <a:extLst/>
          </a:blip>
          <a:stretch>
            <a:fillRect/>
          </a:stretch>
        </p:blipFill>
        <p:spPr>
          <a:xfrm>
            <a:off x="7685964" y="5950651"/>
            <a:ext cx="2241626" cy="3135371"/>
          </a:xfrm>
          <a:prstGeom prst="rect">
            <a:avLst/>
          </a:prstGeom>
          <a:ln w="12700">
            <a:miter lim="400000"/>
          </a:ln>
        </p:spPr>
      </p:pic>
      <p:pic>
        <p:nvPicPr>
          <p:cNvPr id="148" name="56-562191_hacker-png-clipart-hacker.png" descr="56-562191_hacker-png-clipart-hacker.png"/>
          <p:cNvPicPr>
            <a:picLocks noChangeAspect="1"/>
          </p:cNvPicPr>
          <p:nvPr/>
        </p:nvPicPr>
        <p:blipFill>
          <a:blip r:embed="rId3">
            <a:extLst/>
          </a:blip>
          <a:stretch>
            <a:fillRect/>
          </a:stretch>
        </p:blipFill>
        <p:spPr>
          <a:xfrm>
            <a:off x="9271616" y="363996"/>
            <a:ext cx="2241626" cy="3135371"/>
          </a:xfrm>
          <a:prstGeom prst="rect">
            <a:avLst/>
          </a:prstGeom>
          <a:ln w="12700">
            <a:miter lim="400000"/>
          </a:ln>
        </p:spPr>
      </p:pic>
      <p:pic>
        <p:nvPicPr>
          <p:cNvPr id="149" name="56-562191_hacker-png-clipart-hacker.png" descr="56-562191_hacker-png-clipart-hacker.png"/>
          <p:cNvPicPr>
            <a:picLocks noChangeAspect="1"/>
          </p:cNvPicPr>
          <p:nvPr/>
        </p:nvPicPr>
        <p:blipFill>
          <a:blip r:embed="rId3">
            <a:extLst/>
          </a:blip>
          <a:stretch>
            <a:fillRect/>
          </a:stretch>
        </p:blipFill>
        <p:spPr>
          <a:xfrm>
            <a:off x="3795587" y="6135029"/>
            <a:ext cx="2241626" cy="3135371"/>
          </a:xfrm>
          <a:prstGeom prst="rect">
            <a:avLst/>
          </a:prstGeom>
          <a:ln w="12700">
            <a:miter lim="400000"/>
          </a:ln>
        </p:spPr>
      </p:pic>
      <p:pic>
        <p:nvPicPr>
          <p:cNvPr id="150" name="56-562191_hacker-png-clipart-hacker.png" descr="56-562191_hacker-png-clipart-hacker.png"/>
          <p:cNvPicPr>
            <a:picLocks noChangeAspect="1"/>
          </p:cNvPicPr>
          <p:nvPr/>
        </p:nvPicPr>
        <p:blipFill>
          <a:blip r:embed="rId3">
            <a:extLst/>
          </a:blip>
          <a:stretch>
            <a:fillRect/>
          </a:stretch>
        </p:blipFill>
        <p:spPr>
          <a:xfrm>
            <a:off x="2986388" y="2523284"/>
            <a:ext cx="2241626" cy="3135371"/>
          </a:xfrm>
          <a:prstGeom prst="rect">
            <a:avLst/>
          </a:prstGeom>
          <a:ln w="12700">
            <a:miter lim="400000"/>
          </a:ln>
        </p:spPr>
      </p:pic>
      <p:pic>
        <p:nvPicPr>
          <p:cNvPr id="151" name="56-562191_hacker-png-clipart-hacker.png" descr="56-562191_hacker-png-clipart-hacker.png"/>
          <p:cNvPicPr>
            <a:picLocks noChangeAspect="1"/>
          </p:cNvPicPr>
          <p:nvPr/>
        </p:nvPicPr>
        <p:blipFill>
          <a:blip r:embed="rId3">
            <a:extLst/>
          </a:blip>
          <a:stretch>
            <a:fillRect/>
          </a:stretch>
        </p:blipFill>
        <p:spPr>
          <a:xfrm>
            <a:off x="5362800" y="3535298"/>
            <a:ext cx="2241626" cy="3135371"/>
          </a:xfrm>
          <a:prstGeom prst="rect">
            <a:avLst/>
          </a:prstGeom>
          <a:ln w="12700">
            <a:miter lim="400000"/>
          </a:ln>
        </p:spPr>
      </p:pic>
      <p:pic>
        <p:nvPicPr>
          <p:cNvPr id="152" name="56-562191_hacker-png-clipart-hacker.png" descr="56-562191_hacker-png-clipart-hacker.png"/>
          <p:cNvPicPr>
            <a:picLocks noChangeAspect="1"/>
          </p:cNvPicPr>
          <p:nvPr/>
        </p:nvPicPr>
        <p:blipFill>
          <a:blip r:embed="rId3">
            <a:extLst/>
          </a:blip>
          <a:stretch>
            <a:fillRect/>
          </a:stretch>
        </p:blipFill>
        <p:spPr>
          <a:xfrm>
            <a:off x="7685964" y="2523284"/>
            <a:ext cx="2241626" cy="313537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wNVvkwK.jpg" descr="wNVvkwK.jpg"/>
          <p:cNvPicPr>
            <a:picLocks noChangeAspect="1"/>
          </p:cNvPicPr>
          <p:nvPr/>
        </p:nvPicPr>
        <p:blipFill>
          <a:blip r:embed="rId3">
            <a:extLst/>
          </a:blip>
          <a:stretch>
            <a:fillRect/>
          </a:stretch>
        </p:blipFill>
        <p:spPr>
          <a:xfrm>
            <a:off x="257485" y="1807157"/>
            <a:ext cx="12489830" cy="655716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howemailworks.png" descr="howemailworks.png"/>
          <p:cNvPicPr>
            <a:picLocks noChangeAspect="1"/>
          </p:cNvPicPr>
          <p:nvPr/>
        </p:nvPicPr>
        <p:blipFill>
          <a:blip r:embed="rId3">
            <a:extLst/>
          </a:blip>
          <a:stretch>
            <a:fillRect/>
          </a:stretch>
        </p:blipFill>
        <p:spPr>
          <a:xfrm>
            <a:off x="574217" y="370983"/>
            <a:ext cx="11856366" cy="901163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howemailworks.png" descr="howemailworks.png"/>
          <p:cNvPicPr>
            <a:picLocks noChangeAspect="1"/>
          </p:cNvPicPr>
          <p:nvPr/>
        </p:nvPicPr>
        <p:blipFill>
          <a:blip r:embed="rId3">
            <a:extLst/>
          </a:blip>
          <a:stretch>
            <a:fillRect/>
          </a:stretch>
        </p:blipFill>
        <p:spPr>
          <a:xfrm>
            <a:off x="574217" y="370983"/>
            <a:ext cx="11856366" cy="9011634"/>
          </a:xfrm>
          <a:prstGeom prst="rect">
            <a:avLst/>
          </a:prstGeom>
          <a:ln w="12700">
            <a:miter lim="400000"/>
          </a:ln>
        </p:spPr>
      </p:pic>
      <p:sp>
        <p:nvSpPr>
          <p:cNvPr id="165" name="Rectangle"/>
          <p:cNvSpPr/>
          <p:nvPr/>
        </p:nvSpPr>
        <p:spPr>
          <a:xfrm>
            <a:off x="3346774" y="3445829"/>
            <a:ext cx="709448" cy="699509"/>
          </a:xfrm>
          <a:prstGeom prst="rect">
            <a:avLst/>
          </a:prstGeom>
          <a:ln w="50800">
            <a:solidFill>
              <a:srgbClr val="DD2B27"/>
            </a:solidFill>
            <a:miter lim="400000"/>
          </a:ln>
        </p:spPr>
        <p:txBody>
          <a:bodyPr lIns="50800" tIns="50800" rIns="50800" bIns="50800" anchor="ctr"/>
          <a:lstStyle/>
          <a:p>
            <a:pPr>
              <a:lnSpc>
                <a:spcPct val="100000"/>
              </a:lnSpc>
              <a:defRPr>
                <a:solidFill>
                  <a:srgbClr val="F3F1DF"/>
                </a:solidFill>
                <a:effectLst/>
              </a:defRPr>
            </a:pPr>
          </a:p>
        </p:txBody>
      </p:sp>
      <p:sp>
        <p:nvSpPr>
          <p:cNvPr id="166" name="Rectangle"/>
          <p:cNvSpPr/>
          <p:nvPr/>
        </p:nvSpPr>
        <p:spPr>
          <a:xfrm>
            <a:off x="3346774" y="4881913"/>
            <a:ext cx="709448" cy="699509"/>
          </a:xfrm>
          <a:prstGeom prst="rect">
            <a:avLst/>
          </a:prstGeom>
          <a:ln w="50800">
            <a:solidFill>
              <a:srgbClr val="DD2B27"/>
            </a:solidFill>
            <a:miter lim="400000"/>
          </a:ln>
        </p:spPr>
        <p:txBody>
          <a:bodyPr lIns="50800" tIns="50800" rIns="50800" bIns="50800" anchor="ctr"/>
          <a:lstStyle/>
          <a:p>
            <a:pPr>
              <a:lnSpc>
                <a:spcPct val="100000"/>
              </a:lnSpc>
              <a:defRPr>
                <a:solidFill>
                  <a:srgbClr val="F3F1DF"/>
                </a:solidFill>
                <a:effectLst/>
              </a:defRPr>
            </a:pPr>
          </a:p>
        </p:txBody>
      </p:sp>
      <p:sp>
        <p:nvSpPr>
          <p:cNvPr id="167" name="Rectangle"/>
          <p:cNvSpPr/>
          <p:nvPr/>
        </p:nvSpPr>
        <p:spPr>
          <a:xfrm>
            <a:off x="1648431" y="8569474"/>
            <a:ext cx="709448" cy="699509"/>
          </a:xfrm>
          <a:prstGeom prst="rect">
            <a:avLst/>
          </a:prstGeom>
          <a:ln w="50800">
            <a:solidFill>
              <a:srgbClr val="DD2B27"/>
            </a:solidFill>
            <a:miter lim="400000"/>
          </a:ln>
        </p:spPr>
        <p:txBody>
          <a:bodyPr lIns="50800" tIns="50800" rIns="50800" bIns="50800" anchor="ctr"/>
          <a:lstStyle/>
          <a:p>
            <a:pPr>
              <a:lnSpc>
                <a:spcPct val="100000"/>
              </a:lnSpc>
              <a:defRPr>
                <a:solidFill>
                  <a:srgbClr val="F3F1DF"/>
                </a:solidFill>
                <a:effectLst/>
              </a:defRPr>
            </a:pPr>
          </a:p>
        </p:txBody>
      </p:sp>
      <p:sp>
        <p:nvSpPr>
          <p:cNvPr id="168" name="Rectangle"/>
          <p:cNvSpPr/>
          <p:nvPr/>
        </p:nvSpPr>
        <p:spPr>
          <a:xfrm>
            <a:off x="8027912" y="8569474"/>
            <a:ext cx="709448" cy="699509"/>
          </a:xfrm>
          <a:prstGeom prst="rect">
            <a:avLst/>
          </a:prstGeom>
          <a:ln w="50800">
            <a:solidFill>
              <a:srgbClr val="DD2B27"/>
            </a:solidFill>
            <a:miter lim="400000"/>
          </a:ln>
        </p:spPr>
        <p:txBody>
          <a:bodyPr lIns="50800" tIns="50800" rIns="50800" bIns="50800" anchor="ctr"/>
          <a:lstStyle/>
          <a:p>
            <a:pPr>
              <a:lnSpc>
                <a:spcPct val="100000"/>
              </a:lnSpc>
              <a:defRPr>
                <a:solidFill>
                  <a:srgbClr val="F3F1DF"/>
                </a:solidFill>
                <a:effectLst/>
              </a:defRPr>
            </a:pP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Kyoto">
  <a:themeElements>
    <a:clrScheme name="Kyoto">
      <a:dk1>
        <a:srgbClr val="4F5C3F"/>
      </a:dk1>
      <a:lt1>
        <a:srgbClr val="3A1D5C"/>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Kyoto">
  <a:themeElements>
    <a:clrScheme name="Kyoto">
      <a:dk1>
        <a:srgbClr val="000000"/>
      </a:dk1>
      <a:lt1>
        <a:srgbClr val="FFFFFF"/>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